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sldIdLst>
    <p:sldId id="256" r:id="rId2"/>
    <p:sldId id="257" r:id="rId3"/>
    <p:sldId id="295" r:id="rId4"/>
    <p:sldId id="297" r:id="rId5"/>
    <p:sldId id="296" r:id="rId6"/>
    <p:sldId id="292" r:id="rId7"/>
    <p:sldId id="298" r:id="rId8"/>
    <p:sldId id="259" r:id="rId9"/>
    <p:sldId id="299" r:id="rId10"/>
    <p:sldId id="290" r:id="rId11"/>
    <p:sldId id="258" r:id="rId12"/>
    <p:sldId id="260" r:id="rId13"/>
    <p:sldId id="276" r:id="rId14"/>
    <p:sldId id="268" r:id="rId15"/>
    <p:sldId id="269" r:id="rId16"/>
    <p:sldId id="270" r:id="rId17"/>
    <p:sldId id="271" r:id="rId18"/>
    <p:sldId id="272" r:id="rId19"/>
    <p:sldId id="289" r:id="rId20"/>
    <p:sldId id="261" r:id="rId21"/>
    <p:sldId id="262" r:id="rId22"/>
    <p:sldId id="263" r:id="rId23"/>
    <p:sldId id="300" r:id="rId24"/>
    <p:sldId id="264" r:id="rId25"/>
    <p:sldId id="265" r:id="rId26"/>
    <p:sldId id="266" r:id="rId27"/>
    <p:sldId id="267" r:id="rId28"/>
    <p:sldId id="273" r:id="rId29"/>
    <p:sldId id="274" r:id="rId30"/>
    <p:sldId id="275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93" r:id="rId42"/>
    <p:sldId id="294" r:id="rId43"/>
    <p:sldId id="288" r:id="rId44"/>
    <p:sldId id="291" r:id="rId45"/>
    <p:sldId id="287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3337EE-D9ED-4FB9-90DC-FAD019A431EC}" type="doc">
      <dgm:prSet loTypeId="urn:microsoft.com/office/officeart/2005/8/layout/vList2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9DAA749-979B-423B-A5FD-93F9570EBEF7}">
      <dgm:prSet/>
      <dgm:spPr/>
      <dgm:t>
        <a:bodyPr/>
        <a:lstStyle/>
        <a:p>
          <a:r>
            <a:rPr lang="es-CO"/>
            <a:t>Juegos</a:t>
          </a:r>
          <a:endParaRPr lang="en-US"/>
        </a:p>
      </dgm:t>
    </dgm:pt>
    <dgm:pt modelId="{C75A3EE9-BA62-4A4E-914E-20A0A6578A7A}" type="parTrans" cxnId="{7D5CCE13-3AF3-4883-8AF5-AB5D382E98DF}">
      <dgm:prSet/>
      <dgm:spPr/>
      <dgm:t>
        <a:bodyPr/>
        <a:lstStyle/>
        <a:p>
          <a:endParaRPr lang="en-US"/>
        </a:p>
      </dgm:t>
    </dgm:pt>
    <dgm:pt modelId="{2BC4ACEC-D5C0-422F-AA62-CC2E28152DFA}" type="sibTrans" cxnId="{7D5CCE13-3AF3-4883-8AF5-AB5D382E98DF}">
      <dgm:prSet/>
      <dgm:spPr/>
      <dgm:t>
        <a:bodyPr/>
        <a:lstStyle/>
        <a:p>
          <a:endParaRPr lang="en-US"/>
        </a:p>
      </dgm:t>
    </dgm:pt>
    <dgm:pt modelId="{74A95211-9C4F-49AA-812E-F246B1CD715C}">
      <dgm:prSet/>
      <dgm:spPr/>
      <dgm:t>
        <a:bodyPr/>
        <a:lstStyle/>
        <a:p>
          <a:r>
            <a:rPr lang="es-CO"/>
            <a:t>GPU</a:t>
          </a:r>
          <a:endParaRPr lang="en-US"/>
        </a:p>
      </dgm:t>
    </dgm:pt>
    <dgm:pt modelId="{72BA64B5-3F60-4B87-BBD7-8CDEF747678C}" type="parTrans" cxnId="{D5A3213F-0960-4472-AE5D-9C04DA7215AE}">
      <dgm:prSet/>
      <dgm:spPr/>
      <dgm:t>
        <a:bodyPr/>
        <a:lstStyle/>
        <a:p>
          <a:endParaRPr lang="en-US"/>
        </a:p>
      </dgm:t>
    </dgm:pt>
    <dgm:pt modelId="{AF744DB0-2E5B-4E65-B5B6-E3AB42CC6D0D}" type="sibTrans" cxnId="{D5A3213F-0960-4472-AE5D-9C04DA7215AE}">
      <dgm:prSet/>
      <dgm:spPr/>
      <dgm:t>
        <a:bodyPr/>
        <a:lstStyle/>
        <a:p>
          <a:endParaRPr lang="en-US"/>
        </a:p>
      </dgm:t>
    </dgm:pt>
    <dgm:pt modelId="{3D34B8C9-0274-41A9-8E87-184299759421}">
      <dgm:prSet/>
      <dgm:spPr/>
      <dgm:t>
        <a:bodyPr/>
        <a:lstStyle/>
        <a:p>
          <a:r>
            <a:rPr lang="es-CO"/>
            <a:t>Gráficos</a:t>
          </a:r>
          <a:endParaRPr lang="en-US"/>
        </a:p>
      </dgm:t>
    </dgm:pt>
    <dgm:pt modelId="{990E6B8B-6CCF-458B-B471-8CE43298C77E}" type="parTrans" cxnId="{FDF072A6-C62F-4EBC-883F-10C2D977FB8A}">
      <dgm:prSet/>
      <dgm:spPr/>
      <dgm:t>
        <a:bodyPr/>
        <a:lstStyle/>
        <a:p>
          <a:endParaRPr lang="en-US"/>
        </a:p>
      </dgm:t>
    </dgm:pt>
    <dgm:pt modelId="{E0B56F73-8619-440F-AAC0-85BC3B60BA08}" type="sibTrans" cxnId="{FDF072A6-C62F-4EBC-883F-10C2D977FB8A}">
      <dgm:prSet/>
      <dgm:spPr/>
      <dgm:t>
        <a:bodyPr/>
        <a:lstStyle/>
        <a:p>
          <a:endParaRPr lang="en-US"/>
        </a:p>
      </dgm:t>
    </dgm:pt>
    <dgm:pt modelId="{5A3FCF60-1E41-4B08-9E02-4361B13ABE24}">
      <dgm:prSet/>
      <dgm:spPr/>
      <dgm:t>
        <a:bodyPr/>
        <a:lstStyle/>
        <a:p>
          <a:r>
            <a:rPr lang="es-CO" dirty="0"/>
            <a:t>Procesamiento Imágenes</a:t>
          </a:r>
          <a:endParaRPr lang="en-US" dirty="0"/>
        </a:p>
      </dgm:t>
    </dgm:pt>
    <dgm:pt modelId="{4732BDC4-FA37-4470-978A-7A95872F21A8}" type="parTrans" cxnId="{1AB69256-C1D0-4807-BFC9-D449DF08820A}">
      <dgm:prSet/>
      <dgm:spPr/>
      <dgm:t>
        <a:bodyPr/>
        <a:lstStyle/>
        <a:p>
          <a:endParaRPr lang="en-US"/>
        </a:p>
      </dgm:t>
    </dgm:pt>
    <dgm:pt modelId="{0648D5F0-11CA-484A-802F-484A625C493B}" type="sibTrans" cxnId="{1AB69256-C1D0-4807-BFC9-D449DF08820A}">
      <dgm:prSet/>
      <dgm:spPr/>
      <dgm:t>
        <a:bodyPr/>
        <a:lstStyle/>
        <a:p>
          <a:endParaRPr lang="en-US"/>
        </a:p>
      </dgm:t>
    </dgm:pt>
    <dgm:pt modelId="{4E57DED2-3F3D-4D08-B00C-304057644FC6}">
      <dgm:prSet/>
      <dgm:spPr/>
      <dgm:t>
        <a:bodyPr/>
        <a:lstStyle/>
        <a:p>
          <a:r>
            <a:rPr lang="es-CO" dirty="0"/>
            <a:t>GUI</a:t>
          </a:r>
          <a:endParaRPr lang="en-US" dirty="0"/>
        </a:p>
      </dgm:t>
    </dgm:pt>
    <dgm:pt modelId="{FDD5DE6E-DE03-40C7-9F56-8CD8AF7387A8}" type="parTrans" cxnId="{01C2B4B3-0CD4-4864-B5C8-388AF7A62D7B}">
      <dgm:prSet/>
      <dgm:spPr/>
      <dgm:t>
        <a:bodyPr/>
        <a:lstStyle/>
        <a:p>
          <a:endParaRPr lang="en-US"/>
        </a:p>
      </dgm:t>
    </dgm:pt>
    <dgm:pt modelId="{9A677CAD-4394-4204-A38F-8B17EE313CF4}" type="sibTrans" cxnId="{01C2B4B3-0CD4-4864-B5C8-388AF7A62D7B}">
      <dgm:prSet/>
      <dgm:spPr/>
      <dgm:t>
        <a:bodyPr/>
        <a:lstStyle/>
        <a:p>
          <a:endParaRPr lang="en-US"/>
        </a:p>
      </dgm:t>
    </dgm:pt>
    <dgm:pt modelId="{8B54AFEC-A165-409D-806D-9B48992806F3}" type="pres">
      <dgm:prSet presAssocID="{EF3337EE-D9ED-4FB9-90DC-FAD019A431EC}" presName="linear" presStyleCnt="0">
        <dgm:presLayoutVars>
          <dgm:animLvl val="lvl"/>
          <dgm:resizeHandles val="exact"/>
        </dgm:presLayoutVars>
      </dgm:prSet>
      <dgm:spPr/>
    </dgm:pt>
    <dgm:pt modelId="{BBED3A77-BE04-452F-B8E7-C327A5E520C9}" type="pres">
      <dgm:prSet presAssocID="{49DAA749-979B-423B-A5FD-93F9570EBEF7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CF1251A-BBE7-4A00-A563-5C85A954C912}" type="pres">
      <dgm:prSet presAssocID="{2BC4ACEC-D5C0-422F-AA62-CC2E28152DFA}" presName="spacer" presStyleCnt="0"/>
      <dgm:spPr/>
    </dgm:pt>
    <dgm:pt modelId="{DC0D9BE4-DC5B-4F9E-8840-84FDA8D001FF}" type="pres">
      <dgm:prSet presAssocID="{74A95211-9C4F-49AA-812E-F246B1CD715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64F502F-299D-462D-8D62-D91749ED5B28}" type="pres">
      <dgm:prSet presAssocID="{AF744DB0-2E5B-4E65-B5B6-E3AB42CC6D0D}" presName="spacer" presStyleCnt="0"/>
      <dgm:spPr/>
    </dgm:pt>
    <dgm:pt modelId="{9F3AE677-688C-45BE-AC9C-050D96F02CC4}" type="pres">
      <dgm:prSet presAssocID="{3D34B8C9-0274-41A9-8E87-18429975942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8A559F39-F8FE-406B-A6F3-467E65D3D0BE}" type="pres">
      <dgm:prSet presAssocID="{E0B56F73-8619-440F-AAC0-85BC3B60BA08}" presName="spacer" presStyleCnt="0"/>
      <dgm:spPr/>
    </dgm:pt>
    <dgm:pt modelId="{FEF7A3D4-C11F-4D65-9C50-528174BA51EE}" type="pres">
      <dgm:prSet presAssocID="{5A3FCF60-1E41-4B08-9E02-4361B13ABE2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08FE671-5E8C-4286-A43B-BD8F8E3367D6}" type="pres">
      <dgm:prSet presAssocID="{0648D5F0-11CA-484A-802F-484A625C493B}" presName="spacer" presStyleCnt="0"/>
      <dgm:spPr/>
    </dgm:pt>
    <dgm:pt modelId="{FBE9E75E-F140-4364-A8A1-2626640B540A}" type="pres">
      <dgm:prSet presAssocID="{4E57DED2-3F3D-4D08-B00C-304057644FC6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7D5CCE13-3AF3-4883-8AF5-AB5D382E98DF}" srcId="{EF3337EE-D9ED-4FB9-90DC-FAD019A431EC}" destId="{49DAA749-979B-423B-A5FD-93F9570EBEF7}" srcOrd="0" destOrd="0" parTransId="{C75A3EE9-BA62-4A4E-914E-20A0A6578A7A}" sibTransId="{2BC4ACEC-D5C0-422F-AA62-CC2E28152DFA}"/>
    <dgm:cxn modelId="{6C9F9715-CD0E-44FC-B4CA-375407B8943B}" type="presOf" srcId="{4E57DED2-3F3D-4D08-B00C-304057644FC6}" destId="{FBE9E75E-F140-4364-A8A1-2626640B540A}" srcOrd="0" destOrd="0" presId="urn:microsoft.com/office/officeart/2005/8/layout/vList2"/>
    <dgm:cxn modelId="{39AEB918-E6D8-4CE8-BB5A-3623B0678AC0}" type="presOf" srcId="{74A95211-9C4F-49AA-812E-F246B1CD715C}" destId="{DC0D9BE4-DC5B-4F9E-8840-84FDA8D001FF}" srcOrd="0" destOrd="0" presId="urn:microsoft.com/office/officeart/2005/8/layout/vList2"/>
    <dgm:cxn modelId="{D5A3213F-0960-4472-AE5D-9C04DA7215AE}" srcId="{EF3337EE-D9ED-4FB9-90DC-FAD019A431EC}" destId="{74A95211-9C4F-49AA-812E-F246B1CD715C}" srcOrd="1" destOrd="0" parTransId="{72BA64B5-3F60-4B87-BBD7-8CDEF747678C}" sibTransId="{AF744DB0-2E5B-4E65-B5B6-E3AB42CC6D0D}"/>
    <dgm:cxn modelId="{C3DBE261-E705-48B3-B5C9-42455223C77C}" type="presOf" srcId="{3D34B8C9-0274-41A9-8E87-184299759421}" destId="{9F3AE677-688C-45BE-AC9C-050D96F02CC4}" srcOrd="0" destOrd="0" presId="urn:microsoft.com/office/officeart/2005/8/layout/vList2"/>
    <dgm:cxn modelId="{1AB69256-C1D0-4807-BFC9-D449DF08820A}" srcId="{EF3337EE-D9ED-4FB9-90DC-FAD019A431EC}" destId="{5A3FCF60-1E41-4B08-9E02-4361B13ABE24}" srcOrd="3" destOrd="0" parTransId="{4732BDC4-FA37-4470-978A-7A95872F21A8}" sibTransId="{0648D5F0-11CA-484A-802F-484A625C493B}"/>
    <dgm:cxn modelId="{FDF072A6-C62F-4EBC-883F-10C2D977FB8A}" srcId="{EF3337EE-D9ED-4FB9-90DC-FAD019A431EC}" destId="{3D34B8C9-0274-41A9-8E87-184299759421}" srcOrd="2" destOrd="0" parTransId="{990E6B8B-6CCF-458B-B471-8CE43298C77E}" sibTransId="{E0B56F73-8619-440F-AAC0-85BC3B60BA08}"/>
    <dgm:cxn modelId="{01C2B4B3-0CD4-4864-B5C8-388AF7A62D7B}" srcId="{EF3337EE-D9ED-4FB9-90DC-FAD019A431EC}" destId="{4E57DED2-3F3D-4D08-B00C-304057644FC6}" srcOrd="4" destOrd="0" parTransId="{FDD5DE6E-DE03-40C7-9F56-8CD8AF7387A8}" sibTransId="{9A677CAD-4394-4204-A38F-8B17EE313CF4}"/>
    <dgm:cxn modelId="{9A719ED0-666B-4799-82F2-DAED873BDD87}" type="presOf" srcId="{5A3FCF60-1E41-4B08-9E02-4361B13ABE24}" destId="{FEF7A3D4-C11F-4D65-9C50-528174BA51EE}" srcOrd="0" destOrd="0" presId="urn:microsoft.com/office/officeart/2005/8/layout/vList2"/>
    <dgm:cxn modelId="{B5BD63D5-9871-4049-AC77-32FFB7C4E29B}" type="presOf" srcId="{49DAA749-979B-423B-A5FD-93F9570EBEF7}" destId="{BBED3A77-BE04-452F-B8E7-C327A5E520C9}" srcOrd="0" destOrd="0" presId="urn:microsoft.com/office/officeart/2005/8/layout/vList2"/>
    <dgm:cxn modelId="{D49A37DB-8B69-42D1-814F-5C16B42F876F}" type="presOf" srcId="{EF3337EE-D9ED-4FB9-90DC-FAD019A431EC}" destId="{8B54AFEC-A165-409D-806D-9B48992806F3}" srcOrd="0" destOrd="0" presId="urn:microsoft.com/office/officeart/2005/8/layout/vList2"/>
    <dgm:cxn modelId="{8E6636B5-AB2F-4D77-BC89-B95A2A1F3630}" type="presParOf" srcId="{8B54AFEC-A165-409D-806D-9B48992806F3}" destId="{BBED3A77-BE04-452F-B8E7-C327A5E520C9}" srcOrd="0" destOrd="0" presId="urn:microsoft.com/office/officeart/2005/8/layout/vList2"/>
    <dgm:cxn modelId="{0618AB04-32C2-40C8-94E2-B3B84DF8B817}" type="presParOf" srcId="{8B54AFEC-A165-409D-806D-9B48992806F3}" destId="{FCF1251A-BBE7-4A00-A563-5C85A954C912}" srcOrd="1" destOrd="0" presId="urn:microsoft.com/office/officeart/2005/8/layout/vList2"/>
    <dgm:cxn modelId="{CF352369-EC8A-4F3F-BA16-B7AC268D7C2C}" type="presParOf" srcId="{8B54AFEC-A165-409D-806D-9B48992806F3}" destId="{DC0D9BE4-DC5B-4F9E-8840-84FDA8D001FF}" srcOrd="2" destOrd="0" presId="urn:microsoft.com/office/officeart/2005/8/layout/vList2"/>
    <dgm:cxn modelId="{6B714BD3-4393-4F58-AF89-840B70DB2CB6}" type="presParOf" srcId="{8B54AFEC-A165-409D-806D-9B48992806F3}" destId="{864F502F-299D-462D-8D62-D91749ED5B28}" srcOrd="3" destOrd="0" presId="urn:microsoft.com/office/officeart/2005/8/layout/vList2"/>
    <dgm:cxn modelId="{19AE7B26-A0E5-4365-ABEA-98FE00A41CB1}" type="presParOf" srcId="{8B54AFEC-A165-409D-806D-9B48992806F3}" destId="{9F3AE677-688C-45BE-AC9C-050D96F02CC4}" srcOrd="4" destOrd="0" presId="urn:microsoft.com/office/officeart/2005/8/layout/vList2"/>
    <dgm:cxn modelId="{6F352298-4A5A-4C6B-BCD2-31B4718DA524}" type="presParOf" srcId="{8B54AFEC-A165-409D-806D-9B48992806F3}" destId="{8A559F39-F8FE-406B-A6F3-467E65D3D0BE}" srcOrd="5" destOrd="0" presId="urn:microsoft.com/office/officeart/2005/8/layout/vList2"/>
    <dgm:cxn modelId="{3D1C70F3-5B57-4652-84DB-C632E12A5886}" type="presParOf" srcId="{8B54AFEC-A165-409D-806D-9B48992806F3}" destId="{FEF7A3D4-C11F-4D65-9C50-528174BA51EE}" srcOrd="6" destOrd="0" presId="urn:microsoft.com/office/officeart/2005/8/layout/vList2"/>
    <dgm:cxn modelId="{E94BEE1F-56E0-4197-95EA-63D379B24348}" type="presParOf" srcId="{8B54AFEC-A165-409D-806D-9B48992806F3}" destId="{808FE671-5E8C-4286-A43B-BD8F8E3367D6}" srcOrd="7" destOrd="0" presId="urn:microsoft.com/office/officeart/2005/8/layout/vList2"/>
    <dgm:cxn modelId="{FE38F56E-F3DF-4B14-B5BF-4B478B2920AE}" type="presParOf" srcId="{8B54AFEC-A165-409D-806D-9B48992806F3}" destId="{FBE9E75E-F140-4364-A8A1-2626640B540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F3337EE-D9ED-4FB9-90DC-FAD019A431EC}" type="doc">
      <dgm:prSet loTypeId="urn:microsoft.com/office/officeart/2005/8/layout/vList2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9DAA749-979B-423B-A5FD-93F9570EBEF7}">
      <dgm:prSet/>
      <dgm:spPr/>
      <dgm:t>
        <a:bodyPr/>
        <a:lstStyle/>
        <a:p>
          <a:r>
            <a:rPr lang="es-CO" dirty="0"/>
            <a:t>Juegos</a:t>
          </a:r>
          <a:endParaRPr lang="en-US" dirty="0"/>
        </a:p>
      </dgm:t>
    </dgm:pt>
    <dgm:pt modelId="{C75A3EE9-BA62-4A4E-914E-20A0A6578A7A}" type="parTrans" cxnId="{7D5CCE13-3AF3-4883-8AF5-AB5D382E98DF}">
      <dgm:prSet/>
      <dgm:spPr/>
      <dgm:t>
        <a:bodyPr/>
        <a:lstStyle/>
        <a:p>
          <a:endParaRPr lang="en-US"/>
        </a:p>
      </dgm:t>
    </dgm:pt>
    <dgm:pt modelId="{2BC4ACEC-D5C0-422F-AA62-CC2E28152DFA}" type="sibTrans" cxnId="{7D5CCE13-3AF3-4883-8AF5-AB5D382E98DF}">
      <dgm:prSet/>
      <dgm:spPr/>
      <dgm:t>
        <a:bodyPr/>
        <a:lstStyle/>
        <a:p>
          <a:endParaRPr lang="en-US"/>
        </a:p>
      </dgm:t>
    </dgm:pt>
    <dgm:pt modelId="{74A95211-9C4F-49AA-812E-F246B1CD715C}">
      <dgm:prSet/>
      <dgm:spPr/>
      <dgm:t>
        <a:bodyPr/>
        <a:lstStyle/>
        <a:p>
          <a:r>
            <a:rPr lang="es-CO"/>
            <a:t>GPU</a:t>
          </a:r>
          <a:endParaRPr lang="en-US"/>
        </a:p>
      </dgm:t>
    </dgm:pt>
    <dgm:pt modelId="{72BA64B5-3F60-4B87-BBD7-8CDEF747678C}" type="parTrans" cxnId="{D5A3213F-0960-4472-AE5D-9C04DA7215AE}">
      <dgm:prSet/>
      <dgm:spPr/>
      <dgm:t>
        <a:bodyPr/>
        <a:lstStyle/>
        <a:p>
          <a:endParaRPr lang="en-US"/>
        </a:p>
      </dgm:t>
    </dgm:pt>
    <dgm:pt modelId="{AF744DB0-2E5B-4E65-B5B6-E3AB42CC6D0D}" type="sibTrans" cxnId="{D5A3213F-0960-4472-AE5D-9C04DA7215AE}">
      <dgm:prSet/>
      <dgm:spPr/>
      <dgm:t>
        <a:bodyPr/>
        <a:lstStyle/>
        <a:p>
          <a:endParaRPr lang="en-US"/>
        </a:p>
      </dgm:t>
    </dgm:pt>
    <dgm:pt modelId="{3D34B8C9-0274-41A9-8E87-184299759421}">
      <dgm:prSet/>
      <dgm:spPr/>
      <dgm:t>
        <a:bodyPr/>
        <a:lstStyle/>
        <a:p>
          <a:r>
            <a:rPr lang="es-CO" dirty="0"/>
            <a:t>Gráficos</a:t>
          </a:r>
          <a:endParaRPr lang="en-US" dirty="0"/>
        </a:p>
      </dgm:t>
    </dgm:pt>
    <dgm:pt modelId="{990E6B8B-6CCF-458B-B471-8CE43298C77E}" type="parTrans" cxnId="{FDF072A6-C62F-4EBC-883F-10C2D977FB8A}">
      <dgm:prSet/>
      <dgm:spPr/>
      <dgm:t>
        <a:bodyPr/>
        <a:lstStyle/>
        <a:p>
          <a:endParaRPr lang="en-US"/>
        </a:p>
      </dgm:t>
    </dgm:pt>
    <dgm:pt modelId="{E0B56F73-8619-440F-AAC0-85BC3B60BA08}" type="sibTrans" cxnId="{FDF072A6-C62F-4EBC-883F-10C2D977FB8A}">
      <dgm:prSet/>
      <dgm:spPr/>
      <dgm:t>
        <a:bodyPr/>
        <a:lstStyle/>
        <a:p>
          <a:endParaRPr lang="en-US"/>
        </a:p>
      </dgm:t>
    </dgm:pt>
    <dgm:pt modelId="{5ED779F2-A04D-4649-BA6D-AF4D248DED28}">
      <dgm:prSet/>
      <dgm:spPr/>
      <dgm:t>
        <a:bodyPr/>
        <a:lstStyle/>
        <a:p>
          <a:r>
            <a:rPr lang="es-CO" dirty="0"/>
            <a:t>GUI</a:t>
          </a:r>
          <a:endParaRPr lang="en-US" dirty="0"/>
        </a:p>
      </dgm:t>
    </dgm:pt>
    <dgm:pt modelId="{AB5226B4-1213-4D63-BA58-AC0536D9BC39}" type="parTrans" cxnId="{10F88F94-5AF6-4484-9210-BE21F9ABD85C}">
      <dgm:prSet/>
      <dgm:spPr/>
      <dgm:t>
        <a:bodyPr/>
        <a:lstStyle/>
        <a:p>
          <a:endParaRPr lang="en-US"/>
        </a:p>
      </dgm:t>
    </dgm:pt>
    <dgm:pt modelId="{F8EB05F6-B09C-4A2D-BF66-601DABA0A736}" type="sibTrans" cxnId="{10F88F94-5AF6-4484-9210-BE21F9ABD85C}">
      <dgm:prSet/>
      <dgm:spPr/>
      <dgm:t>
        <a:bodyPr/>
        <a:lstStyle/>
        <a:p>
          <a:endParaRPr lang="en-US"/>
        </a:p>
      </dgm:t>
    </dgm:pt>
    <dgm:pt modelId="{8B54AFEC-A165-409D-806D-9B48992806F3}" type="pres">
      <dgm:prSet presAssocID="{EF3337EE-D9ED-4FB9-90DC-FAD019A431EC}" presName="linear" presStyleCnt="0">
        <dgm:presLayoutVars>
          <dgm:animLvl val="lvl"/>
          <dgm:resizeHandles val="exact"/>
        </dgm:presLayoutVars>
      </dgm:prSet>
      <dgm:spPr/>
    </dgm:pt>
    <dgm:pt modelId="{BBED3A77-BE04-452F-B8E7-C327A5E520C9}" type="pres">
      <dgm:prSet presAssocID="{49DAA749-979B-423B-A5FD-93F9570EBEF7}" presName="parentText" presStyleLbl="node1" presStyleIdx="0" presStyleCnt="4" custLinFactNeighborX="2516" custLinFactNeighborY="-98932">
        <dgm:presLayoutVars>
          <dgm:chMax val="0"/>
          <dgm:bulletEnabled val="1"/>
        </dgm:presLayoutVars>
      </dgm:prSet>
      <dgm:spPr/>
    </dgm:pt>
    <dgm:pt modelId="{FCF1251A-BBE7-4A00-A563-5C85A954C912}" type="pres">
      <dgm:prSet presAssocID="{2BC4ACEC-D5C0-422F-AA62-CC2E28152DFA}" presName="spacer" presStyleCnt="0"/>
      <dgm:spPr/>
    </dgm:pt>
    <dgm:pt modelId="{DC0D9BE4-DC5B-4F9E-8840-84FDA8D001FF}" type="pres">
      <dgm:prSet presAssocID="{74A95211-9C4F-49AA-812E-F246B1CD715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864F502F-299D-462D-8D62-D91749ED5B28}" type="pres">
      <dgm:prSet presAssocID="{AF744DB0-2E5B-4E65-B5B6-E3AB42CC6D0D}" presName="spacer" presStyleCnt="0"/>
      <dgm:spPr/>
    </dgm:pt>
    <dgm:pt modelId="{9F3AE677-688C-45BE-AC9C-050D96F02CC4}" type="pres">
      <dgm:prSet presAssocID="{3D34B8C9-0274-41A9-8E87-18429975942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A0AEB92-213D-428F-99AA-7F2BB6592A78}" type="pres">
      <dgm:prSet presAssocID="{E0B56F73-8619-440F-AAC0-85BC3B60BA08}" presName="spacer" presStyleCnt="0"/>
      <dgm:spPr/>
    </dgm:pt>
    <dgm:pt modelId="{8BA78697-B17D-458E-AE26-091CFFA321FC}" type="pres">
      <dgm:prSet presAssocID="{5ED779F2-A04D-4649-BA6D-AF4D248DED2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D5CCE13-3AF3-4883-8AF5-AB5D382E98DF}" srcId="{EF3337EE-D9ED-4FB9-90DC-FAD019A431EC}" destId="{49DAA749-979B-423B-A5FD-93F9570EBEF7}" srcOrd="0" destOrd="0" parTransId="{C75A3EE9-BA62-4A4E-914E-20A0A6578A7A}" sibTransId="{2BC4ACEC-D5C0-422F-AA62-CC2E28152DFA}"/>
    <dgm:cxn modelId="{39AEB918-E6D8-4CE8-BB5A-3623B0678AC0}" type="presOf" srcId="{74A95211-9C4F-49AA-812E-F246B1CD715C}" destId="{DC0D9BE4-DC5B-4F9E-8840-84FDA8D001FF}" srcOrd="0" destOrd="0" presId="urn:microsoft.com/office/officeart/2005/8/layout/vList2"/>
    <dgm:cxn modelId="{D5A3213F-0960-4472-AE5D-9C04DA7215AE}" srcId="{EF3337EE-D9ED-4FB9-90DC-FAD019A431EC}" destId="{74A95211-9C4F-49AA-812E-F246B1CD715C}" srcOrd="1" destOrd="0" parTransId="{72BA64B5-3F60-4B87-BBD7-8CDEF747678C}" sibTransId="{AF744DB0-2E5B-4E65-B5B6-E3AB42CC6D0D}"/>
    <dgm:cxn modelId="{C3DBE261-E705-48B3-B5C9-42455223C77C}" type="presOf" srcId="{3D34B8C9-0274-41A9-8E87-184299759421}" destId="{9F3AE677-688C-45BE-AC9C-050D96F02CC4}" srcOrd="0" destOrd="0" presId="urn:microsoft.com/office/officeart/2005/8/layout/vList2"/>
    <dgm:cxn modelId="{10F88F94-5AF6-4484-9210-BE21F9ABD85C}" srcId="{EF3337EE-D9ED-4FB9-90DC-FAD019A431EC}" destId="{5ED779F2-A04D-4649-BA6D-AF4D248DED28}" srcOrd="3" destOrd="0" parTransId="{AB5226B4-1213-4D63-BA58-AC0536D9BC39}" sibTransId="{F8EB05F6-B09C-4A2D-BF66-601DABA0A736}"/>
    <dgm:cxn modelId="{FDF072A6-C62F-4EBC-883F-10C2D977FB8A}" srcId="{EF3337EE-D9ED-4FB9-90DC-FAD019A431EC}" destId="{3D34B8C9-0274-41A9-8E87-184299759421}" srcOrd="2" destOrd="0" parTransId="{990E6B8B-6CCF-458B-B471-8CE43298C77E}" sibTransId="{E0B56F73-8619-440F-AAC0-85BC3B60BA08}"/>
    <dgm:cxn modelId="{B5BD63D5-9871-4049-AC77-32FFB7C4E29B}" type="presOf" srcId="{49DAA749-979B-423B-A5FD-93F9570EBEF7}" destId="{BBED3A77-BE04-452F-B8E7-C327A5E520C9}" srcOrd="0" destOrd="0" presId="urn:microsoft.com/office/officeart/2005/8/layout/vList2"/>
    <dgm:cxn modelId="{D49A37DB-8B69-42D1-814F-5C16B42F876F}" type="presOf" srcId="{EF3337EE-D9ED-4FB9-90DC-FAD019A431EC}" destId="{8B54AFEC-A165-409D-806D-9B48992806F3}" srcOrd="0" destOrd="0" presId="urn:microsoft.com/office/officeart/2005/8/layout/vList2"/>
    <dgm:cxn modelId="{A6881EF1-426B-46E4-BA2E-17EFD1F36D09}" type="presOf" srcId="{5ED779F2-A04D-4649-BA6D-AF4D248DED28}" destId="{8BA78697-B17D-458E-AE26-091CFFA321FC}" srcOrd="0" destOrd="0" presId="urn:microsoft.com/office/officeart/2005/8/layout/vList2"/>
    <dgm:cxn modelId="{8E6636B5-AB2F-4D77-BC89-B95A2A1F3630}" type="presParOf" srcId="{8B54AFEC-A165-409D-806D-9B48992806F3}" destId="{BBED3A77-BE04-452F-B8E7-C327A5E520C9}" srcOrd="0" destOrd="0" presId="urn:microsoft.com/office/officeart/2005/8/layout/vList2"/>
    <dgm:cxn modelId="{0618AB04-32C2-40C8-94E2-B3B84DF8B817}" type="presParOf" srcId="{8B54AFEC-A165-409D-806D-9B48992806F3}" destId="{FCF1251A-BBE7-4A00-A563-5C85A954C912}" srcOrd="1" destOrd="0" presId="urn:microsoft.com/office/officeart/2005/8/layout/vList2"/>
    <dgm:cxn modelId="{CF352369-EC8A-4F3F-BA16-B7AC268D7C2C}" type="presParOf" srcId="{8B54AFEC-A165-409D-806D-9B48992806F3}" destId="{DC0D9BE4-DC5B-4F9E-8840-84FDA8D001FF}" srcOrd="2" destOrd="0" presId="urn:microsoft.com/office/officeart/2005/8/layout/vList2"/>
    <dgm:cxn modelId="{6B714BD3-4393-4F58-AF89-840B70DB2CB6}" type="presParOf" srcId="{8B54AFEC-A165-409D-806D-9B48992806F3}" destId="{864F502F-299D-462D-8D62-D91749ED5B28}" srcOrd="3" destOrd="0" presId="urn:microsoft.com/office/officeart/2005/8/layout/vList2"/>
    <dgm:cxn modelId="{19AE7B26-A0E5-4365-ABEA-98FE00A41CB1}" type="presParOf" srcId="{8B54AFEC-A165-409D-806D-9B48992806F3}" destId="{9F3AE677-688C-45BE-AC9C-050D96F02CC4}" srcOrd="4" destOrd="0" presId="urn:microsoft.com/office/officeart/2005/8/layout/vList2"/>
    <dgm:cxn modelId="{1DF85270-96BF-42E5-AFED-D1BB033EB8B9}" type="presParOf" srcId="{8B54AFEC-A165-409D-806D-9B48992806F3}" destId="{2A0AEB92-213D-428F-99AA-7F2BB6592A78}" srcOrd="5" destOrd="0" presId="urn:microsoft.com/office/officeart/2005/8/layout/vList2"/>
    <dgm:cxn modelId="{9083CE2E-CEC5-47FB-9593-E2816062A52A}" type="presParOf" srcId="{8B54AFEC-A165-409D-806D-9B48992806F3}" destId="{8BA78697-B17D-458E-AE26-091CFFA321F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ED3A77-BE04-452F-B8E7-C327A5E520C9}">
      <dsp:nvSpPr>
        <dsp:cNvPr id="0" name=""/>
        <dsp:cNvSpPr/>
      </dsp:nvSpPr>
      <dsp:spPr>
        <a:xfrm>
          <a:off x="0" y="3090"/>
          <a:ext cx="7012370" cy="85994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500" kern="1200"/>
            <a:t>Juegos</a:t>
          </a:r>
          <a:endParaRPr lang="en-US" sz="3500" kern="1200"/>
        </a:p>
      </dsp:txBody>
      <dsp:txXfrm>
        <a:off x="41979" y="45069"/>
        <a:ext cx="6928412" cy="775991"/>
      </dsp:txXfrm>
    </dsp:sp>
    <dsp:sp modelId="{DC0D9BE4-DC5B-4F9E-8840-84FDA8D001FF}">
      <dsp:nvSpPr>
        <dsp:cNvPr id="0" name=""/>
        <dsp:cNvSpPr/>
      </dsp:nvSpPr>
      <dsp:spPr>
        <a:xfrm>
          <a:off x="0" y="963840"/>
          <a:ext cx="7012370" cy="859949"/>
        </a:xfrm>
        <a:prstGeom prst="roundRect">
          <a:avLst/>
        </a:prstGeom>
        <a:solidFill>
          <a:schemeClr val="accent2">
            <a:hueOff val="2322919"/>
            <a:satOff val="-11903"/>
            <a:lumOff val="-6029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500" kern="1200"/>
            <a:t>GPU</a:t>
          </a:r>
          <a:endParaRPr lang="en-US" sz="3500" kern="1200"/>
        </a:p>
      </dsp:txBody>
      <dsp:txXfrm>
        <a:off x="41979" y="1005819"/>
        <a:ext cx="6928412" cy="775991"/>
      </dsp:txXfrm>
    </dsp:sp>
    <dsp:sp modelId="{9F3AE677-688C-45BE-AC9C-050D96F02CC4}">
      <dsp:nvSpPr>
        <dsp:cNvPr id="0" name=""/>
        <dsp:cNvSpPr/>
      </dsp:nvSpPr>
      <dsp:spPr>
        <a:xfrm>
          <a:off x="0" y="1924590"/>
          <a:ext cx="7012370" cy="859949"/>
        </a:xfrm>
        <a:prstGeom prst="roundRect">
          <a:avLst/>
        </a:prstGeom>
        <a:solidFill>
          <a:schemeClr val="accent2">
            <a:hueOff val="4645837"/>
            <a:satOff val="-23806"/>
            <a:lumOff val="-12059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500" kern="1200"/>
            <a:t>Gráficos</a:t>
          </a:r>
          <a:endParaRPr lang="en-US" sz="3500" kern="1200"/>
        </a:p>
      </dsp:txBody>
      <dsp:txXfrm>
        <a:off x="41979" y="1966569"/>
        <a:ext cx="6928412" cy="775991"/>
      </dsp:txXfrm>
    </dsp:sp>
    <dsp:sp modelId="{FEF7A3D4-C11F-4D65-9C50-528174BA51EE}">
      <dsp:nvSpPr>
        <dsp:cNvPr id="0" name=""/>
        <dsp:cNvSpPr/>
      </dsp:nvSpPr>
      <dsp:spPr>
        <a:xfrm>
          <a:off x="0" y="2885340"/>
          <a:ext cx="7012370" cy="859949"/>
        </a:xfrm>
        <a:prstGeom prst="roundRect">
          <a:avLst/>
        </a:prstGeom>
        <a:solidFill>
          <a:schemeClr val="accent2">
            <a:hueOff val="6968756"/>
            <a:satOff val="-35709"/>
            <a:lumOff val="-18088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500" kern="1200" dirty="0"/>
            <a:t>Procesamiento Imágenes</a:t>
          </a:r>
          <a:endParaRPr lang="en-US" sz="3500" kern="1200" dirty="0"/>
        </a:p>
      </dsp:txBody>
      <dsp:txXfrm>
        <a:off x="41979" y="2927319"/>
        <a:ext cx="6928412" cy="775991"/>
      </dsp:txXfrm>
    </dsp:sp>
    <dsp:sp modelId="{FBE9E75E-F140-4364-A8A1-2626640B540A}">
      <dsp:nvSpPr>
        <dsp:cNvPr id="0" name=""/>
        <dsp:cNvSpPr/>
      </dsp:nvSpPr>
      <dsp:spPr>
        <a:xfrm>
          <a:off x="0" y="3846090"/>
          <a:ext cx="7012370" cy="859949"/>
        </a:xfrm>
        <a:prstGeom prst="roundRect">
          <a:avLst/>
        </a:prstGeom>
        <a:solidFill>
          <a:schemeClr val="accent2">
            <a:hueOff val="9291674"/>
            <a:satOff val="-47612"/>
            <a:lumOff val="-24118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500" kern="1200" dirty="0"/>
            <a:t>GUI</a:t>
          </a:r>
          <a:endParaRPr lang="en-US" sz="3500" kern="1200" dirty="0"/>
        </a:p>
      </dsp:txBody>
      <dsp:txXfrm>
        <a:off x="41979" y="3888069"/>
        <a:ext cx="6928412" cy="7759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ED3A77-BE04-452F-B8E7-C327A5E520C9}">
      <dsp:nvSpPr>
        <dsp:cNvPr id="0" name=""/>
        <dsp:cNvSpPr/>
      </dsp:nvSpPr>
      <dsp:spPr>
        <a:xfrm>
          <a:off x="0" y="0"/>
          <a:ext cx="7012370" cy="10810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4400" kern="1200" dirty="0"/>
            <a:t>Juegos</a:t>
          </a:r>
          <a:endParaRPr lang="en-US" sz="4400" kern="1200" dirty="0"/>
        </a:p>
      </dsp:txBody>
      <dsp:txXfrm>
        <a:off x="52774" y="52774"/>
        <a:ext cx="6906822" cy="975532"/>
      </dsp:txXfrm>
    </dsp:sp>
    <dsp:sp modelId="{DC0D9BE4-DC5B-4F9E-8840-84FDA8D001FF}">
      <dsp:nvSpPr>
        <dsp:cNvPr id="0" name=""/>
        <dsp:cNvSpPr/>
      </dsp:nvSpPr>
      <dsp:spPr>
        <a:xfrm>
          <a:off x="0" y="1210125"/>
          <a:ext cx="7012370" cy="1081080"/>
        </a:xfrm>
        <a:prstGeom prst="roundRect">
          <a:avLst/>
        </a:prstGeom>
        <a:solidFill>
          <a:schemeClr val="accent2">
            <a:hueOff val="3097225"/>
            <a:satOff val="-15871"/>
            <a:lumOff val="-8039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4400" kern="1200"/>
            <a:t>GPU</a:t>
          </a:r>
          <a:endParaRPr lang="en-US" sz="4400" kern="1200"/>
        </a:p>
      </dsp:txBody>
      <dsp:txXfrm>
        <a:off x="52774" y="1262899"/>
        <a:ext cx="6906822" cy="975532"/>
      </dsp:txXfrm>
    </dsp:sp>
    <dsp:sp modelId="{9F3AE677-688C-45BE-AC9C-050D96F02CC4}">
      <dsp:nvSpPr>
        <dsp:cNvPr id="0" name=""/>
        <dsp:cNvSpPr/>
      </dsp:nvSpPr>
      <dsp:spPr>
        <a:xfrm>
          <a:off x="0" y="2417925"/>
          <a:ext cx="7012370" cy="1081080"/>
        </a:xfrm>
        <a:prstGeom prst="roundRect">
          <a:avLst/>
        </a:prstGeom>
        <a:solidFill>
          <a:schemeClr val="accent2">
            <a:hueOff val="6194450"/>
            <a:satOff val="-31741"/>
            <a:lumOff val="-16079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4400" kern="1200" dirty="0"/>
            <a:t>Gráficos</a:t>
          </a:r>
          <a:endParaRPr lang="en-US" sz="4400" kern="1200" dirty="0"/>
        </a:p>
      </dsp:txBody>
      <dsp:txXfrm>
        <a:off x="52774" y="2470699"/>
        <a:ext cx="6906822" cy="975532"/>
      </dsp:txXfrm>
    </dsp:sp>
    <dsp:sp modelId="{8BA78697-B17D-458E-AE26-091CFFA321FC}">
      <dsp:nvSpPr>
        <dsp:cNvPr id="0" name=""/>
        <dsp:cNvSpPr/>
      </dsp:nvSpPr>
      <dsp:spPr>
        <a:xfrm>
          <a:off x="0" y="3625725"/>
          <a:ext cx="7012370" cy="1081080"/>
        </a:xfrm>
        <a:prstGeom prst="roundRect">
          <a:avLst/>
        </a:prstGeom>
        <a:solidFill>
          <a:schemeClr val="accent2">
            <a:hueOff val="9291674"/>
            <a:satOff val="-47612"/>
            <a:lumOff val="-24118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4400" kern="1200" dirty="0"/>
            <a:t>GUI</a:t>
          </a:r>
          <a:endParaRPr lang="en-US" sz="4400" kern="1200" dirty="0"/>
        </a:p>
      </dsp:txBody>
      <dsp:txXfrm>
        <a:off x="52774" y="3678499"/>
        <a:ext cx="6906822" cy="9755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jpg>
</file>

<file path=ppt/media/image22.jpe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395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961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871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426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41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137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8086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786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794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674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037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8621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2" r:id="rId1"/>
    <p:sldLayoutId id="2147483823" r:id="rId2"/>
    <p:sldLayoutId id="2147483824" r:id="rId3"/>
    <p:sldLayoutId id="2147483825" r:id="rId4"/>
    <p:sldLayoutId id="2147483826" r:id="rId5"/>
    <p:sldLayoutId id="2147483820" r:id="rId6"/>
    <p:sldLayoutId id="2147483816" r:id="rId7"/>
    <p:sldLayoutId id="2147483817" r:id="rId8"/>
    <p:sldLayoutId id="2147483818" r:id="rId9"/>
    <p:sldLayoutId id="2147483819" r:id="rId10"/>
    <p:sldLayoutId id="214748382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4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2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5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3" name="Rectangle 17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8A3B82-D1D0-4C56-BADD-CA3C8ABF26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138" y="919680"/>
            <a:ext cx="4654295" cy="4174836"/>
          </a:xfrm>
        </p:spPr>
        <p:txBody>
          <a:bodyPr anchor="ctr">
            <a:normAutofit/>
          </a:bodyPr>
          <a:lstStyle/>
          <a:p>
            <a:r>
              <a:rPr lang="es-CO" sz="5400" dirty="0" err="1">
                <a:solidFill>
                  <a:srgbClr val="FFFFFF"/>
                </a:solidFill>
              </a:rPr>
              <a:t>Introduccion</a:t>
            </a:r>
            <a:r>
              <a:rPr lang="es-CO" sz="5400" dirty="0">
                <a:solidFill>
                  <a:srgbClr val="FFFFFF"/>
                </a:solidFill>
              </a:rPr>
              <a:t> a </a:t>
            </a:r>
            <a:r>
              <a:rPr lang="es-CO" sz="5400" dirty="0" err="1">
                <a:solidFill>
                  <a:srgbClr val="FFFFFF"/>
                </a:solidFill>
              </a:rPr>
              <a:t>Opengl</a:t>
            </a:r>
            <a:r>
              <a:rPr lang="es-CO" sz="5400" dirty="0">
                <a:solidFill>
                  <a:srgbClr val="FFFFFF"/>
                </a:solidFill>
              </a:rPr>
              <a:t> y </a:t>
            </a:r>
            <a:r>
              <a:rPr lang="es-CO" sz="5400" dirty="0" err="1">
                <a:solidFill>
                  <a:srgbClr val="FFFFFF"/>
                </a:solidFill>
              </a:rPr>
              <a:t>computacion</a:t>
            </a:r>
            <a:r>
              <a:rPr lang="es-CO" sz="5400" dirty="0">
                <a:solidFill>
                  <a:srgbClr val="FFFFFF"/>
                </a:solidFill>
              </a:rPr>
              <a:t>  grafica</a:t>
            </a:r>
            <a:endParaRPr lang="en-US" sz="54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57AB77-EB29-4E93-BF1A-A8DCCBD3FF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619" y="5253746"/>
            <a:ext cx="3511233" cy="1147054"/>
          </a:xfrm>
        </p:spPr>
        <p:txBody>
          <a:bodyPr anchor="t">
            <a:normAutofit/>
          </a:bodyPr>
          <a:lstStyle/>
          <a:p>
            <a:r>
              <a:rPr lang="es-CO" sz="2000" dirty="0">
                <a:solidFill>
                  <a:srgbClr val="FFFFFF">
                    <a:alpha val="75000"/>
                  </a:srgbClr>
                </a:solidFill>
              </a:rPr>
              <a:t>POR: Isaac David Bermudez Lara</a:t>
            </a:r>
            <a:endParaRPr lang="en-US" sz="2000" dirty="0">
              <a:solidFill>
                <a:srgbClr val="FFFFFF">
                  <a:alpha val="75000"/>
                </a:srgbClr>
              </a:solidFill>
            </a:endParaRPr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859500-14A8-4A7A-A1F8-6A3EC2D8E5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60" r="7060" b="-1"/>
          <a:stretch/>
        </p:blipFill>
        <p:spPr>
          <a:xfrm>
            <a:off x="4898571" y="457200"/>
            <a:ext cx="6841875" cy="589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2712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910015B9-6046-41B8-83BD-71778D2F9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53908232-52E2-4794-A6C1-54300FB98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2B9299F-BED7-44C5-9CC5-E542F9193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9DDF273-E040-4765-AD05-872458E13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CUDA - Wikipedia, la enciclopedia libre">
            <a:extLst>
              <a:ext uri="{FF2B5EF4-FFF2-40B4-BE49-F238E27FC236}">
                <a16:creationId xmlns:a16="http://schemas.microsoft.com/office/drawing/2014/main" id="{C45769F7-B686-4DCC-9309-098FE3C37D3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1139" y="602201"/>
            <a:ext cx="5477059" cy="3313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penCL 3.0: características y novedades de esta API de bajo nivel">
            <a:extLst>
              <a:ext uri="{FF2B5EF4-FFF2-40B4-BE49-F238E27FC236}">
                <a16:creationId xmlns:a16="http://schemas.microsoft.com/office/drawing/2014/main" id="{3E60E9D8-CC54-46CB-BC74-6E7451D62F6E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39931" y="819710"/>
            <a:ext cx="5509282" cy="2878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D695E25C-06E7-4082-BE92-B571B616B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297735"/>
            <a:ext cx="1126540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E64BD7DF-F4BB-427F-B4F6-6DC83A59A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932469-AB4E-46D1-992D-BB296E236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APIS de </a:t>
            </a:r>
            <a:r>
              <a:rPr lang="en-US" sz="4000" dirty="0" err="1">
                <a:solidFill>
                  <a:srgbClr val="FFFFFF"/>
                </a:solidFill>
              </a:rPr>
              <a:t>hpc</a:t>
            </a:r>
            <a:r>
              <a:rPr lang="en-US" sz="4000" dirty="0">
                <a:solidFill>
                  <a:srgbClr val="FFFFFF"/>
                </a:solidFill>
              </a:rPr>
              <a:t> (high performance computing)</a:t>
            </a:r>
          </a:p>
        </p:txBody>
      </p:sp>
    </p:spTree>
    <p:extLst>
      <p:ext uri="{BB962C8B-B14F-4D97-AF65-F5344CB8AC3E}">
        <p14:creationId xmlns:p14="http://schemas.microsoft.com/office/powerpoint/2010/main" val="1759245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795F0-4912-453E-B07C-1EDFAB36E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¿Como funciona </a:t>
            </a:r>
            <a:r>
              <a:rPr lang="es-CO" dirty="0" err="1"/>
              <a:t>opengl</a:t>
            </a:r>
            <a:r>
              <a:rPr lang="es-CO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B9164-9E47-4A20-BBE4-8D7DC46A74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2447704"/>
          </a:xfrm>
        </p:spPr>
        <p:txBody>
          <a:bodyPr>
            <a:normAutofit/>
          </a:bodyPr>
          <a:lstStyle/>
          <a:p>
            <a:r>
              <a:rPr lang="es-CO" sz="2800" dirty="0"/>
              <a:t>La mayoría de API’S graficas</a:t>
            </a:r>
            <a:r>
              <a:rPr lang="en-US" sz="2800" dirty="0"/>
              <a:t> </a:t>
            </a:r>
            <a:r>
              <a:rPr lang="en-US" sz="2800" dirty="0" err="1"/>
              <a:t>como</a:t>
            </a:r>
            <a:r>
              <a:rPr lang="en-US" sz="2800" dirty="0"/>
              <a:t> </a:t>
            </a:r>
            <a:r>
              <a:rPr lang="en-US" sz="2800" dirty="0" err="1"/>
              <a:t>Opengl</a:t>
            </a:r>
            <a:r>
              <a:rPr lang="en-US" sz="2800" dirty="0"/>
              <a:t>, Vulkan o DirectX </a:t>
            </a:r>
            <a:r>
              <a:rPr lang="en-US" sz="2800" dirty="0" err="1"/>
              <a:t>hacen</a:t>
            </a:r>
            <a:r>
              <a:rPr lang="en-US" sz="2800" dirty="0"/>
              <a:t> </a:t>
            </a:r>
            <a:r>
              <a:rPr lang="en-US" sz="2800" dirty="0" err="1"/>
              <a:t>uso</a:t>
            </a:r>
            <a:r>
              <a:rPr lang="en-US" sz="2800" dirty="0"/>
              <a:t> de un pipeline </a:t>
            </a:r>
            <a:r>
              <a:rPr lang="en-US" sz="2800" dirty="0" err="1"/>
              <a:t>grafico</a:t>
            </a:r>
            <a:r>
              <a:rPr lang="en-US" sz="2800" dirty="0"/>
              <a:t>.</a:t>
            </a:r>
            <a:r>
              <a:rPr lang="en-US" sz="2400" dirty="0"/>
              <a:t> </a:t>
            </a:r>
          </a:p>
          <a:p>
            <a:r>
              <a:rPr lang="en-US" sz="2400" dirty="0"/>
              <a:t>Un pipeline </a:t>
            </a:r>
            <a:r>
              <a:rPr lang="en-US" sz="2400" dirty="0" err="1"/>
              <a:t>grafico</a:t>
            </a:r>
            <a:r>
              <a:rPr lang="en-US" sz="2400" dirty="0"/>
              <a:t> son una </a:t>
            </a:r>
            <a:r>
              <a:rPr lang="en-US" sz="2400" dirty="0" err="1"/>
              <a:t>serie</a:t>
            </a:r>
            <a:r>
              <a:rPr lang="en-US" sz="2400" dirty="0"/>
              <a:t> de </a:t>
            </a:r>
            <a:r>
              <a:rPr lang="en-US" sz="2400" dirty="0" err="1"/>
              <a:t>etapas</a:t>
            </a:r>
            <a:r>
              <a:rPr lang="en-US" sz="2400" dirty="0"/>
              <a:t> </a:t>
            </a:r>
            <a:r>
              <a:rPr lang="en-US" sz="2400" dirty="0" err="1"/>
              <a:t>necesarias</a:t>
            </a:r>
            <a:r>
              <a:rPr lang="en-US" sz="2400" dirty="0"/>
              <a:t> para </a:t>
            </a:r>
            <a:r>
              <a:rPr lang="en-US" sz="2400" dirty="0" err="1"/>
              <a:t>asi</a:t>
            </a:r>
            <a:r>
              <a:rPr lang="en-US" sz="2400" dirty="0"/>
              <a:t> </a:t>
            </a:r>
            <a:r>
              <a:rPr lang="en-US" sz="2400" dirty="0" err="1"/>
              <a:t>conseguir</a:t>
            </a:r>
            <a:r>
              <a:rPr lang="en-US" sz="2400" dirty="0"/>
              <a:t> </a:t>
            </a:r>
            <a:r>
              <a:rPr lang="en-US" sz="2400" dirty="0" err="1"/>
              <a:t>generar</a:t>
            </a:r>
            <a:r>
              <a:rPr lang="en-US" sz="2400" dirty="0"/>
              <a:t> </a:t>
            </a:r>
            <a:r>
              <a:rPr lang="en-US" sz="2400" dirty="0" err="1"/>
              <a:t>graficos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5661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96F96-4149-4A9B-9156-6E91BD4F0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/>
              <a:t>Viejo vs </a:t>
            </a:r>
            <a:r>
              <a:rPr lang="es-CO" dirty="0" err="1"/>
              <a:t>opengl</a:t>
            </a:r>
            <a:r>
              <a:rPr lang="es-CO" dirty="0"/>
              <a:t> moderno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96C25-0BB8-4C9D-81E6-1E0D127DA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400" dirty="0" err="1"/>
              <a:t>Opengl</a:t>
            </a:r>
            <a:r>
              <a:rPr lang="es-CO" sz="2400" dirty="0"/>
              <a:t> se conforma por </a:t>
            </a:r>
            <a:r>
              <a:rPr lang="es-CO" sz="2400" dirty="0" err="1"/>
              <a:t>legacy</a:t>
            </a:r>
            <a:r>
              <a:rPr lang="es-CO" sz="2400" dirty="0"/>
              <a:t> y moderno, la diferencia radica en el pipeline grafico, mientras que en la versión </a:t>
            </a:r>
            <a:r>
              <a:rPr lang="es-CO" sz="2400" dirty="0" err="1"/>
              <a:t>legacy</a:t>
            </a:r>
            <a:r>
              <a:rPr lang="es-CO" sz="2400" dirty="0"/>
              <a:t> el pipeline es estático. La versión moderna de OpenGL se conforma por un pipeline modificable que permite implementar diferentes  técnicas y conseguir un mejor rendimiento, pagando el precio de tener que desarrollar esas partes.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29030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EEF53-26E7-452E-821D-F8D5C1BBC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/>
              <a:t>Opengl</a:t>
            </a:r>
            <a:r>
              <a:rPr lang="es-CO" dirty="0"/>
              <a:t> como maquina de estado finito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13C57-0FDA-425F-8869-0C644083D4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800" dirty="0"/>
              <a:t>OpenGL trabaja como una maquina de estado finito, por lo que debemos cambiar su estado en diferentes partes del pipeline para especificar diferentes cosas.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37024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FC261C-25CA-4F50-B6DE-384A642DF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s-CO">
                <a:solidFill>
                  <a:srgbClr val="FFFFFF"/>
                </a:solidFill>
              </a:rPr>
              <a:t>Opengl pipeline</a:t>
            </a:r>
            <a:endParaRPr lang="en-US">
              <a:solidFill>
                <a:srgbClr val="FFFFFF"/>
              </a:solidFill>
            </a:endParaRPr>
          </a:p>
        </p:txBody>
      </p:sp>
      <p:pic>
        <p:nvPicPr>
          <p:cNvPr id="2050" name="Picture 2" descr="OpenGL Rendering Pipeline | An Overview - GeeksforGeeks">
            <a:extLst>
              <a:ext uri="{FF2B5EF4-FFF2-40B4-BE49-F238E27FC236}">
                <a16:creationId xmlns:a16="http://schemas.microsoft.com/office/drawing/2014/main" id="{ACE5C90F-9450-4BC3-83BC-D95548B51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00257" y="702155"/>
            <a:ext cx="3093550" cy="552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84A6B751-6C53-4F19-9022-FF44A72F2904}"/>
              </a:ext>
            </a:extLst>
          </p:cNvPr>
          <p:cNvSpPr/>
          <p:nvPr/>
        </p:nvSpPr>
        <p:spPr>
          <a:xfrm>
            <a:off x="9893807" y="631821"/>
            <a:ext cx="557625" cy="453992"/>
          </a:xfrm>
          <a:prstGeom prst="star5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E925EFCB-9BB3-4107-BF96-2FD1F6405C3E}"/>
              </a:ext>
            </a:extLst>
          </p:cNvPr>
          <p:cNvSpPr/>
          <p:nvPr/>
        </p:nvSpPr>
        <p:spPr>
          <a:xfrm>
            <a:off x="9911772" y="1281525"/>
            <a:ext cx="557625" cy="453992"/>
          </a:xfrm>
          <a:prstGeom prst="star5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3EFB5B93-AA54-4B80-A849-ABFD9351873B}"/>
              </a:ext>
            </a:extLst>
          </p:cNvPr>
          <p:cNvSpPr/>
          <p:nvPr/>
        </p:nvSpPr>
        <p:spPr>
          <a:xfrm>
            <a:off x="9913696" y="5113900"/>
            <a:ext cx="557625" cy="453992"/>
          </a:xfrm>
          <a:prstGeom prst="star5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8741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17D5C-0A20-410B-9CA3-86DFDC695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 err="1"/>
              <a:t>Especificacion</a:t>
            </a:r>
            <a:r>
              <a:rPr lang="es-CO" dirty="0"/>
              <a:t> de los vértices (Geometría)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87947-4F5A-423D-815A-D62CCD733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800" dirty="0"/>
              <a:t>Lo que se hace en esta parte es reunir los datos necesarios para generar una superficie o solido.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60875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048E9-DB8D-45E4-A478-0B8C26A52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¿Que coordenadas maneja </a:t>
            </a:r>
            <a:r>
              <a:rPr lang="es-CO" dirty="0" err="1"/>
              <a:t>opengl</a:t>
            </a:r>
            <a:r>
              <a:rPr lang="es-CO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6CB15-8E1C-4018-8B89-7D1EE904C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400" dirty="0" err="1"/>
              <a:t>Opengl</a:t>
            </a:r>
            <a:r>
              <a:rPr lang="es-CO" sz="2400" dirty="0"/>
              <a:t> maneja coordenadas normalizadas, es decir que el centro de la ventana es el origen y se rige por coordenadas de x, y de valores -1 a1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7059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E259-D92F-47C3-8432-339C050DF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17490"/>
            <a:ext cx="11029616" cy="1188720"/>
          </a:xfrm>
        </p:spPr>
        <p:txBody>
          <a:bodyPr/>
          <a:lstStyle/>
          <a:p>
            <a:r>
              <a:rPr lang="es-CO" dirty="0"/>
              <a:t>Sistema de coordenadas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B9A5B48-02A1-4DF7-9454-6E0606C8C8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4113376"/>
              </p:ext>
            </p:extLst>
          </p:nvPr>
        </p:nvGraphicFramePr>
        <p:xfrm>
          <a:off x="2687051" y="2052804"/>
          <a:ext cx="5261810" cy="44362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181">
                  <a:extLst>
                    <a:ext uri="{9D8B030D-6E8A-4147-A177-3AD203B41FA5}">
                      <a16:colId xmlns:a16="http://schemas.microsoft.com/office/drawing/2014/main" val="3511348696"/>
                    </a:ext>
                  </a:extLst>
                </a:gridCol>
                <a:gridCol w="526181">
                  <a:extLst>
                    <a:ext uri="{9D8B030D-6E8A-4147-A177-3AD203B41FA5}">
                      <a16:colId xmlns:a16="http://schemas.microsoft.com/office/drawing/2014/main" val="691160696"/>
                    </a:ext>
                  </a:extLst>
                </a:gridCol>
                <a:gridCol w="526181">
                  <a:extLst>
                    <a:ext uri="{9D8B030D-6E8A-4147-A177-3AD203B41FA5}">
                      <a16:colId xmlns:a16="http://schemas.microsoft.com/office/drawing/2014/main" val="923899857"/>
                    </a:ext>
                  </a:extLst>
                </a:gridCol>
                <a:gridCol w="526181">
                  <a:extLst>
                    <a:ext uri="{9D8B030D-6E8A-4147-A177-3AD203B41FA5}">
                      <a16:colId xmlns:a16="http://schemas.microsoft.com/office/drawing/2014/main" val="3862737051"/>
                    </a:ext>
                  </a:extLst>
                </a:gridCol>
                <a:gridCol w="526181">
                  <a:extLst>
                    <a:ext uri="{9D8B030D-6E8A-4147-A177-3AD203B41FA5}">
                      <a16:colId xmlns:a16="http://schemas.microsoft.com/office/drawing/2014/main" val="4265361896"/>
                    </a:ext>
                  </a:extLst>
                </a:gridCol>
                <a:gridCol w="526181">
                  <a:extLst>
                    <a:ext uri="{9D8B030D-6E8A-4147-A177-3AD203B41FA5}">
                      <a16:colId xmlns:a16="http://schemas.microsoft.com/office/drawing/2014/main" val="3069282966"/>
                    </a:ext>
                  </a:extLst>
                </a:gridCol>
                <a:gridCol w="526181">
                  <a:extLst>
                    <a:ext uri="{9D8B030D-6E8A-4147-A177-3AD203B41FA5}">
                      <a16:colId xmlns:a16="http://schemas.microsoft.com/office/drawing/2014/main" val="2186947138"/>
                    </a:ext>
                  </a:extLst>
                </a:gridCol>
                <a:gridCol w="526181">
                  <a:extLst>
                    <a:ext uri="{9D8B030D-6E8A-4147-A177-3AD203B41FA5}">
                      <a16:colId xmlns:a16="http://schemas.microsoft.com/office/drawing/2014/main" val="4063607741"/>
                    </a:ext>
                  </a:extLst>
                </a:gridCol>
                <a:gridCol w="526181">
                  <a:extLst>
                    <a:ext uri="{9D8B030D-6E8A-4147-A177-3AD203B41FA5}">
                      <a16:colId xmlns:a16="http://schemas.microsoft.com/office/drawing/2014/main" val="558879968"/>
                    </a:ext>
                  </a:extLst>
                </a:gridCol>
                <a:gridCol w="526181">
                  <a:extLst>
                    <a:ext uri="{9D8B030D-6E8A-4147-A177-3AD203B41FA5}">
                      <a16:colId xmlns:a16="http://schemas.microsoft.com/office/drawing/2014/main" val="2629221756"/>
                    </a:ext>
                  </a:extLst>
                </a:gridCol>
              </a:tblGrid>
              <a:tr h="4436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277658"/>
                  </a:ext>
                </a:extLst>
              </a:tr>
              <a:tr h="4436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7052293"/>
                  </a:ext>
                </a:extLst>
              </a:tr>
              <a:tr h="4436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376391"/>
                  </a:ext>
                </a:extLst>
              </a:tr>
              <a:tr h="4436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6001089"/>
                  </a:ext>
                </a:extLst>
              </a:tr>
              <a:tr h="4436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4354766"/>
                  </a:ext>
                </a:extLst>
              </a:tr>
              <a:tr h="44362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9471914"/>
                  </a:ext>
                </a:extLst>
              </a:tr>
              <a:tr h="44362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394099"/>
                  </a:ext>
                </a:extLst>
              </a:tr>
              <a:tr h="4436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3496023"/>
                  </a:ext>
                </a:extLst>
              </a:tr>
              <a:tr h="4436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2605990"/>
                  </a:ext>
                </a:extLst>
              </a:tr>
              <a:tr h="44362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944207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2E5703E-3879-4EA3-971F-2B06E3F0D512}"/>
              </a:ext>
            </a:extLst>
          </p:cNvPr>
          <p:cNvSpPr txBox="1"/>
          <p:nvPr/>
        </p:nvSpPr>
        <p:spPr>
          <a:xfrm>
            <a:off x="5007142" y="3901587"/>
            <a:ext cx="72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(0,0)</a:t>
            </a:r>
            <a:endParaRPr lang="en-US" dirty="0"/>
          </a:p>
        </p:txBody>
      </p:sp>
      <p:sp>
        <p:nvSpPr>
          <p:cNvPr id="6" name="Flowchart: Summing Junction 5">
            <a:extLst>
              <a:ext uri="{FF2B5EF4-FFF2-40B4-BE49-F238E27FC236}">
                <a16:creationId xmlns:a16="http://schemas.microsoft.com/office/drawing/2014/main" id="{EEEDB774-421E-4D53-BF21-2932BA4FA052}"/>
              </a:ext>
            </a:extLst>
          </p:cNvPr>
          <p:cNvSpPr/>
          <p:nvPr/>
        </p:nvSpPr>
        <p:spPr>
          <a:xfrm>
            <a:off x="5267823" y="4209540"/>
            <a:ext cx="100266" cy="122758"/>
          </a:xfrm>
          <a:prstGeom prst="flowChartSummingJunction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312BD0-BD66-45A9-A01D-ADA05DBA30A5}"/>
              </a:ext>
            </a:extLst>
          </p:cNvPr>
          <p:cNvSpPr txBox="1"/>
          <p:nvPr/>
        </p:nvSpPr>
        <p:spPr>
          <a:xfrm>
            <a:off x="7646068" y="1706210"/>
            <a:ext cx="721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(1,1)</a:t>
            </a:r>
            <a:endParaRPr lang="en-US" dirty="0"/>
          </a:p>
        </p:txBody>
      </p:sp>
      <p:sp>
        <p:nvSpPr>
          <p:cNvPr id="14" name="Flowchart: Summing Junction 13">
            <a:extLst>
              <a:ext uri="{FF2B5EF4-FFF2-40B4-BE49-F238E27FC236}">
                <a16:creationId xmlns:a16="http://schemas.microsoft.com/office/drawing/2014/main" id="{5369504A-9609-48E4-BEEF-D6D336D8CEEC}"/>
              </a:ext>
            </a:extLst>
          </p:cNvPr>
          <p:cNvSpPr/>
          <p:nvPr/>
        </p:nvSpPr>
        <p:spPr>
          <a:xfrm>
            <a:off x="7906749" y="2014163"/>
            <a:ext cx="100266" cy="122758"/>
          </a:xfrm>
          <a:prstGeom prst="flowChartSummingJunction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4DB4FC-E276-4872-BAD1-B1D53B137A63}"/>
              </a:ext>
            </a:extLst>
          </p:cNvPr>
          <p:cNvSpPr txBox="1"/>
          <p:nvPr/>
        </p:nvSpPr>
        <p:spPr>
          <a:xfrm>
            <a:off x="2408320" y="1683472"/>
            <a:ext cx="792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(-1,1)</a:t>
            </a:r>
            <a:endParaRPr lang="en-US" dirty="0"/>
          </a:p>
        </p:txBody>
      </p:sp>
      <p:sp>
        <p:nvSpPr>
          <p:cNvPr id="18" name="Flowchart: Summing Junction 17">
            <a:extLst>
              <a:ext uri="{FF2B5EF4-FFF2-40B4-BE49-F238E27FC236}">
                <a16:creationId xmlns:a16="http://schemas.microsoft.com/office/drawing/2014/main" id="{DE41C1A1-49B4-4E1B-B549-A5E52C291582}"/>
              </a:ext>
            </a:extLst>
          </p:cNvPr>
          <p:cNvSpPr/>
          <p:nvPr/>
        </p:nvSpPr>
        <p:spPr>
          <a:xfrm>
            <a:off x="2669002" y="1991425"/>
            <a:ext cx="100266" cy="122758"/>
          </a:xfrm>
          <a:prstGeom prst="flowChartSummingJunction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652DF6-BA12-46FA-B49F-59DF7DB1C4E8}"/>
              </a:ext>
            </a:extLst>
          </p:cNvPr>
          <p:cNvSpPr txBox="1"/>
          <p:nvPr/>
        </p:nvSpPr>
        <p:spPr>
          <a:xfrm>
            <a:off x="2367211" y="6058323"/>
            <a:ext cx="833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(-1,-1)</a:t>
            </a:r>
            <a:endParaRPr lang="en-US" dirty="0"/>
          </a:p>
        </p:txBody>
      </p:sp>
      <p:sp>
        <p:nvSpPr>
          <p:cNvPr id="22" name="Flowchart: Summing Junction 21">
            <a:extLst>
              <a:ext uri="{FF2B5EF4-FFF2-40B4-BE49-F238E27FC236}">
                <a16:creationId xmlns:a16="http://schemas.microsoft.com/office/drawing/2014/main" id="{FC91C509-C3C8-4449-931A-43E427497CD8}"/>
              </a:ext>
            </a:extLst>
          </p:cNvPr>
          <p:cNvSpPr/>
          <p:nvPr/>
        </p:nvSpPr>
        <p:spPr>
          <a:xfrm>
            <a:off x="2627892" y="6366276"/>
            <a:ext cx="100266" cy="122758"/>
          </a:xfrm>
          <a:prstGeom prst="flowChartSummingJunction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29AD0E6-0629-470F-8969-262778FBB7D8}"/>
              </a:ext>
            </a:extLst>
          </p:cNvPr>
          <p:cNvSpPr txBox="1"/>
          <p:nvPr/>
        </p:nvSpPr>
        <p:spPr>
          <a:xfrm>
            <a:off x="7648072" y="6119702"/>
            <a:ext cx="902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(1,-1)</a:t>
            </a:r>
            <a:endParaRPr lang="en-US" dirty="0"/>
          </a:p>
        </p:txBody>
      </p:sp>
      <p:sp>
        <p:nvSpPr>
          <p:cNvPr id="26" name="Flowchart: Summing Junction 25">
            <a:extLst>
              <a:ext uri="{FF2B5EF4-FFF2-40B4-BE49-F238E27FC236}">
                <a16:creationId xmlns:a16="http://schemas.microsoft.com/office/drawing/2014/main" id="{167F3B09-C761-445F-B792-5CB978720733}"/>
              </a:ext>
            </a:extLst>
          </p:cNvPr>
          <p:cNvSpPr/>
          <p:nvPr/>
        </p:nvSpPr>
        <p:spPr>
          <a:xfrm>
            <a:off x="7908753" y="6427655"/>
            <a:ext cx="100266" cy="122758"/>
          </a:xfrm>
          <a:prstGeom prst="flowChartSummingJunction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292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BBE29-1608-4271-ACFE-D63A1A155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¿Qué triangulo vamos a generar?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432A8-D382-4770-9943-DBD39E3FFD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44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P1: (0.5, 0.5) P2: (-0.5, -0,5) P3: (0.5, -0.5)</a:t>
            </a:r>
            <a:endParaRPr lang="en-US" sz="4400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6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3B80CD-DBE3-421B-8027-C339BAED8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>
            <a:normAutofit/>
          </a:bodyPr>
          <a:lstStyle/>
          <a:p>
            <a:r>
              <a:rPr lang="es-CO" sz="2400" dirty="0"/>
              <a:t>Que color va a tener nuestro fondo y nuestro triangulo</a:t>
            </a:r>
            <a:endParaRPr lang="en-US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8273C-2E25-48FB-9194-25F8928BB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 fontScale="85000" lnSpcReduction="10000"/>
          </a:bodyPr>
          <a:lstStyle/>
          <a:p>
            <a:r>
              <a:rPr lang="es-CO" sz="2400" dirty="0"/>
              <a:t>El esquema del color es RBGA, donde las primeras tres siglas representan los colores(rojo, azul y verde) y el ultimo parámetro la transparencia. En este caso solo especificamos los valores RGB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82F621-D78A-4A08-9AD7-95DE42D95A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61" r="5606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323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04519-FEC3-4E97-9D2A-B5848B2A7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¿Qué ES </a:t>
            </a:r>
            <a:r>
              <a:rPr lang="es-CO" dirty="0" err="1"/>
              <a:t>Opengl</a:t>
            </a:r>
            <a:r>
              <a:rPr lang="es-CO" dirty="0"/>
              <a:t>?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DDD4C4C-1721-46A7-BD29-0BBDB5AC2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1188720"/>
          </a:xfrm>
        </p:spPr>
        <p:txBody>
          <a:bodyPr>
            <a:normAutofit/>
          </a:bodyPr>
          <a:lstStyle/>
          <a:p>
            <a:r>
              <a:rPr lang="es-CO" sz="2400" dirty="0"/>
              <a:t>Es una API grafica que permite la comunicación con hardware grafico (</a:t>
            </a:r>
            <a:r>
              <a:rPr lang="es-CO" sz="2400" dirty="0" err="1"/>
              <a:t>GPUs</a:t>
            </a:r>
            <a:r>
              <a:rPr lang="es-CO" sz="2400" dirty="0"/>
              <a:t>) cuyo propósito es generar gráficos.</a:t>
            </a:r>
            <a:endParaRPr lang="en-US" sz="24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33856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99E44-68DA-4247-951E-B2D33BE36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¿Qué es necesario para empezar?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8892B-3CC0-4ECF-A445-E5EEC3B6B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Un compilador de C++</a:t>
            </a:r>
          </a:p>
          <a:p>
            <a:r>
              <a:rPr lang="es-CO" dirty="0"/>
              <a:t>Un IDE o editor de código</a:t>
            </a:r>
          </a:p>
          <a:p>
            <a:r>
              <a:rPr lang="es-CO" dirty="0" err="1"/>
              <a:t>Librerias</a:t>
            </a:r>
            <a:r>
              <a:rPr lang="es-CO" dirty="0"/>
              <a:t> GLFW y GLAD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7912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7B1D5-1510-469A-8E09-8FC92A39E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Recomendaciones personales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E3AD9-E58B-4A1C-AF29-EDAD01772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4000" dirty="0"/>
              <a:t>Usar VCPKG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0433633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C16DA-3380-43EA-B199-9ECFBB607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Otras recomendaciones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749CD-9869-4F81-81D5-53A85B4DD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3600" dirty="0"/>
              <a:t>Usar </a:t>
            </a:r>
            <a:r>
              <a:rPr lang="es-CO" sz="3600" dirty="0" err="1"/>
              <a:t>Cmake</a:t>
            </a:r>
            <a:endParaRPr lang="es-CO" sz="3600" dirty="0"/>
          </a:p>
          <a:p>
            <a:r>
              <a:rPr lang="es-CO" sz="3600" dirty="0"/>
              <a:t>Visual Studio</a:t>
            </a:r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2430342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A view of a mountain road&#10;&#10;Description automatically generated">
            <a:extLst>
              <a:ext uri="{FF2B5EF4-FFF2-40B4-BE49-F238E27FC236}">
                <a16:creationId xmlns:a16="http://schemas.microsoft.com/office/drawing/2014/main" id="{A0341020-1DCA-4BDE-80CD-63E423FC8B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50000">
                <a:schemeClr val="tx2">
                  <a:alpha val="35000"/>
                </a:schemeClr>
              </a:gs>
              <a:gs pos="100000">
                <a:schemeClr val="tx2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23FC6F-5BBB-499C-BBB5-EB425A040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10905059" cy="33303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Quick bits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8172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C9AE4-9CEC-47B4-B144-198DB4F3B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Primero tenemos que generar una ventana en la cual mostrar gráficos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E4D06-4CFE-471C-B8C6-F8E37C99C9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400" dirty="0"/>
              <a:t>El encargado de eso va a ser la librería GLFW que se va encargar de generar la ventana y de manejar el input de esta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49803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87D26DA-9773-4A0E-B213-DDF20A1F1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CAF7C7B-504E-4D7A-9330-B80BFF82EF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144" y="0"/>
            <a:ext cx="61577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71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B02AE-E1F3-44B2-9CB8-9175DDE08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223524"/>
            <a:ext cx="11029616" cy="1188720"/>
          </a:xfrm>
        </p:spPr>
        <p:txBody>
          <a:bodyPr>
            <a:normAutofit fontScale="90000"/>
          </a:bodyPr>
          <a:lstStyle/>
          <a:p>
            <a:r>
              <a:rPr lang="es-CO" dirty="0"/>
              <a:t>Lo siguiente que tenemos que hacer es crear un contexto para llamar a las funciones de </a:t>
            </a:r>
            <a:r>
              <a:rPr lang="es-CO" dirty="0" err="1"/>
              <a:t>opengl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8D289-54A3-46E3-AFBC-D8A090C10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961" y="2709833"/>
            <a:ext cx="11029615" cy="3634486"/>
          </a:xfrm>
        </p:spPr>
        <p:txBody>
          <a:bodyPr>
            <a:normAutofit/>
          </a:bodyPr>
          <a:lstStyle/>
          <a:p>
            <a:r>
              <a:rPr lang="es-CO" sz="3200" dirty="0"/>
              <a:t>GLAD se encarga de esta parte, y lo único que tenemos que hacer es inicializar GLAD para generar este contexto.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173132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2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Rectangle 26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87D26DA-9773-4A0E-B213-DDF20A1F1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41D424D-2898-4065-B730-5EEA59A1A263}"/>
              </a:ext>
            </a:extLst>
          </p:cNvPr>
          <p:cNvSpPr/>
          <p:nvPr/>
        </p:nvSpPr>
        <p:spPr>
          <a:xfrm>
            <a:off x="8636990" y="3450890"/>
            <a:ext cx="847200" cy="665747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EEA38-CB65-4878-B9E1-80527B4EA7E3}"/>
              </a:ext>
            </a:extLst>
          </p:cNvPr>
          <p:cNvSpPr txBox="1"/>
          <p:nvPr/>
        </p:nvSpPr>
        <p:spPr>
          <a:xfrm>
            <a:off x="9424737" y="3322099"/>
            <a:ext cx="18011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Inicialización del contexto de OpenGL</a:t>
            </a:r>
            <a:endParaRPr lang="en-US" dirty="0"/>
          </a:p>
        </p:txBody>
      </p:sp>
      <p:pic>
        <p:nvPicPr>
          <p:cNvPr id="19" name="Picture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363D55-828F-49DD-A97A-86C2A3BEA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9543" y="0"/>
            <a:ext cx="5457994" cy="685800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63E81DD-279D-463D-B1AA-230E504CDF2C}"/>
              </a:ext>
            </a:extLst>
          </p:cNvPr>
          <p:cNvSpPr/>
          <p:nvPr/>
        </p:nvSpPr>
        <p:spPr>
          <a:xfrm>
            <a:off x="3614464" y="3322099"/>
            <a:ext cx="4521830" cy="997974"/>
          </a:xfrm>
          <a:prstGeom prst="round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658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DF764-69F7-4D98-94D4-ED4C11D21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Paso 1 Generar geometría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25B5B-6A1F-4CD4-B989-C56591643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800" dirty="0"/>
              <a:t>Simplemente podemos hacer un vector que contenga las coordinadas de nuestro triangulo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43285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72EEC-15B9-4317-8676-719A48E0B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Paso 2 Generar un buffer y poner nuestra información ahí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05EDC-54AE-4CC6-9ADC-DEDAC2B1E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Una vez generada la geometría tenemos que pasarla a la GPU para que los cálculos correspondientes se realicen ahí.</a:t>
            </a:r>
            <a:r>
              <a:rPr lang="en-US" dirty="0"/>
              <a:t> Para </a:t>
            </a:r>
            <a:r>
              <a:rPr lang="en-US" dirty="0" err="1"/>
              <a:t>eso</a:t>
            </a:r>
            <a:r>
              <a:rPr lang="en-US" dirty="0"/>
              <a:t> se </a:t>
            </a:r>
            <a:r>
              <a:rPr lang="en-US" dirty="0" err="1"/>
              <a:t>utiliza</a:t>
            </a:r>
            <a:r>
              <a:rPr lang="en-US" dirty="0"/>
              <a:t> un buffer object el </a:t>
            </a:r>
            <a:r>
              <a:rPr lang="en-US" dirty="0" err="1"/>
              <a:t>cual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a </a:t>
            </a:r>
            <a:r>
              <a:rPr lang="en-US" dirty="0" err="1"/>
              <a:t>guardar</a:t>
            </a:r>
            <a:r>
              <a:rPr lang="en-US" dirty="0"/>
              <a:t> </a:t>
            </a:r>
            <a:r>
              <a:rPr lang="en-US" dirty="0" err="1"/>
              <a:t>esa</a:t>
            </a:r>
            <a:r>
              <a:rPr lang="en-US" dirty="0"/>
              <a:t> </a:t>
            </a:r>
            <a:r>
              <a:rPr lang="en-US" dirty="0" err="1"/>
              <a:t>informacion</a:t>
            </a:r>
            <a:r>
              <a:rPr lang="en-US" dirty="0"/>
              <a:t>, por lo tanto </a:t>
            </a:r>
            <a:r>
              <a:rPr lang="en-US" dirty="0" err="1"/>
              <a:t>debemos</a:t>
            </a:r>
            <a:r>
              <a:rPr lang="en-US" dirty="0"/>
              <a:t> </a:t>
            </a:r>
            <a:r>
              <a:rPr lang="en-US" dirty="0" err="1"/>
              <a:t>hacer</a:t>
            </a:r>
            <a:r>
              <a:rPr lang="en-US" dirty="0"/>
              <a:t> las </a:t>
            </a:r>
            <a:r>
              <a:rPr lang="en-US" dirty="0" err="1"/>
              <a:t>llamadas</a:t>
            </a:r>
            <a:r>
              <a:rPr lang="en-US" dirty="0"/>
              <a:t> a OpenGL </a:t>
            </a:r>
            <a:r>
              <a:rPr lang="en-US" dirty="0" err="1"/>
              <a:t>necesarias</a:t>
            </a:r>
            <a:r>
              <a:rPr lang="en-US" dirty="0"/>
              <a:t> para </a:t>
            </a:r>
            <a:r>
              <a:rPr lang="en-US" dirty="0" err="1"/>
              <a:t>ello</a:t>
            </a:r>
            <a:r>
              <a:rPr lang="en-US" dirty="0"/>
              <a:t>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969158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AC5B66-5FAF-4A1D-9F31-81B430DA6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20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>
                <a:solidFill>
                  <a:schemeClr val="tx1"/>
                </a:solidFill>
              </a:rPr>
              <a:t>Origenes y evolución de gráficos(Juegos)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074" name="Picture 2" descr="Ultimate Doom en Steam">
            <a:extLst>
              <a:ext uri="{FF2B5EF4-FFF2-40B4-BE49-F238E27FC236}">
                <a16:creationId xmlns:a16="http://schemas.microsoft.com/office/drawing/2014/main" id="{86285DEC-1E50-46FB-ACDA-AEBF1FA2E61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6" r="13979" b="-1"/>
          <a:stretch/>
        </p:blipFill>
        <p:spPr bwMode="auto">
          <a:xfrm>
            <a:off x="4654295" y="10"/>
            <a:ext cx="753770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6696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A7B2B-0B35-4563-8764-F4EE195B2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Paso 3 Especificar como esta organizados nuestros datos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7D468-8E53-4DB2-B0EF-D0C565ADA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Necesitamos contarle a OpenGL como están organizados nuestros datos, por ejemplo si tenemos coordenadas (</a:t>
            </a:r>
            <a:r>
              <a:rPr lang="es-CO" dirty="0" err="1"/>
              <a:t>x,y,z</a:t>
            </a:r>
            <a:r>
              <a:rPr lang="es-CO" dirty="0"/>
              <a:t>) y luego el color de el </a:t>
            </a:r>
            <a:r>
              <a:rPr lang="es-CO" dirty="0" err="1"/>
              <a:t>vertice</a:t>
            </a:r>
            <a:r>
              <a:rPr lang="es-CO" dirty="0"/>
              <a:t> (R,G,B) entonces tenemos que contarle a </a:t>
            </a:r>
            <a:r>
              <a:rPr lang="es-CO" dirty="0" err="1"/>
              <a:t>opengl</a:t>
            </a:r>
            <a:r>
              <a:rPr lang="es-CO" dirty="0"/>
              <a:t> esto.</a:t>
            </a:r>
          </a:p>
          <a:p>
            <a:r>
              <a:rPr lang="es-CO" dirty="0"/>
              <a:t>Además cada vez que tengamos que dibujar nuestro triangulo tenemos que </a:t>
            </a:r>
            <a:r>
              <a:rPr lang="es-CO" dirty="0" err="1"/>
              <a:t>epecificar</a:t>
            </a:r>
            <a:r>
              <a:rPr lang="es-CO" dirty="0"/>
              <a:t> sus propiedades, entonces para guardar el estado del objeto y sus propiedades utilizamos un </a:t>
            </a:r>
            <a:r>
              <a:rPr lang="es-CO" dirty="0" err="1"/>
              <a:t>vertex</a:t>
            </a:r>
            <a:r>
              <a:rPr lang="es-CO" dirty="0"/>
              <a:t> array </a:t>
            </a:r>
            <a:r>
              <a:rPr lang="es-CO" dirty="0" err="1"/>
              <a:t>object</a:t>
            </a:r>
            <a:r>
              <a:rPr lang="es-CO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4940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D1334-714C-4D46-8280-3140ADD9D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Paso 4 generar nuestros </a:t>
            </a:r>
            <a:r>
              <a:rPr lang="es-CO" dirty="0" err="1"/>
              <a:t>shaders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5F3F1-849D-4AA9-9D7B-3769273EE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60104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0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14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16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30" name="Rectangle 18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erson riding a wave on top of a body of water&#10;&#10;Description automatically generated">
            <a:extLst>
              <a:ext uri="{FF2B5EF4-FFF2-40B4-BE49-F238E27FC236}">
                <a16:creationId xmlns:a16="http://schemas.microsoft.com/office/drawing/2014/main" id="{20F374F5-250E-4284-B0B4-1C8033F9E0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74625" y="0"/>
            <a:ext cx="12191980" cy="6857990"/>
          </a:xfrm>
          <a:prstGeom prst="rect">
            <a:avLst/>
          </a:prstGeom>
        </p:spPr>
      </p:pic>
      <p:sp>
        <p:nvSpPr>
          <p:cNvPr id="31" name="Rectangle 20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7695657-4834-4DEB-A529-4DB28F69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187" y="4219240"/>
            <a:ext cx="11301984" cy="94997"/>
          </a:xfrm>
          <a:prstGeom prst="rect">
            <a:avLst/>
          </a:prstGeom>
          <a:solidFill>
            <a:srgbClr val="5D8FC9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6DB5293-7EEA-499F-BC82-82AE672149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4187" y="4376057"/>
            <a:ext cx="11303626" cy="2034709"/>
          </a:xfrm>
          <a:prstGeom prst="rect">
            <a:avLst/>
          </a:prstGeom>
          <a:solidFill>
            <a:srgbClr val="5D8FC9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7E6F1C-5211-4047-AA79-992026205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¿Qué es un shader?</a:t>
            </a:r>
          </a:p>
        </p:txBody>
      </p:sp>
    </p:spTree>
    <p:extLst>
      <p:ext uri="{BB962C8B-B14F-4D97-AF65-F5344CB8AC3E}">
        <p14:creationId xmlns:p14="http://schemas.microsoft.com/office/powerpoint/2010/main" val="1638889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4" name="Rectangle 72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5" name="Rectangle 74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20816-4FC5-4644-825F-18C2B0598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4437374"/>
          </a:xfrm>
        </p:spPr>
        <p:txBody>
          <a:bodyPr>
            <a:normAutofit/>
          </a:bodyPr>
          <a:lstStyle/>
          <a:p>
            <a:r>
              <a:rPr lang="es-CO" dirty="0">
                <a:solidFill>
                  <a:srgbClr val="FFFFFF"/>
                </a:solidFill>
              </a:rPr>
              <a:t>Un </a:t>
            </a:r>
            <a:r>
              <a:rPr lang="es-CO" dirty="0" err="1">
                <a:solidFill>
                  <a:srgbClr val="FFFFFF"/>
                </a:solidFill>
              </a:rPr>
              <a:t>shader</a:t>
            </a:r>
            <a:r>
              <a:rPr lang="es-CO" dirty="0">
                <a:solidFill>
                  <a:srgbClr val="FFFFFF"/>
                </a:solidFill>
              </a:rPr>
              <a:t> es un programa que se ejecuta en la GPU.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4106" name="Rectangle 76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BD0FBD9-C872-49B0-9EE3-25152CD94A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46" r="19486" b="1"/>
          <a:stretch/>
        </p:blipFill>
        <p:spPr bwMode="auto">
          <a:xfrm>
            <a:off x="4241830" y="601200"/>
            <a:ext cx="7503636" cy="578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410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DADBF-6909-4488-BEDE-F608F5497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/>
              <a:t>Vertex</a:t>
            </a:r>
            <a:r>
              <a:rPr lang="es-CO" dirty="0"/>
              <a:t> </a:t>
            </a:r>
            <a:r>
              <a:rPr lang="es-CO" dirty="0" err="1"/>
              <a:t>Shader</a:t>
            </a:r>
            <a:r>
              <a:rPr lang="es-CO" dirty="0"/>
              <a:t> y </a:t>
            </a:r>
            <a:r>
              <a:rPr lang="es-CO" dirty="0" err="1"/>
              <a:t>fragment</a:t>
            </a:r>
            <a:r>
              <a:rPr lang="es-CO" dirty="0"/>
              <a:t> </a:t>
            </a:r>
            <a:r>
              <a:rPr lang="es-CO" dirty="0" err="1"/>
              <a:t>shader</a:t>
            </a:r>
            <a:r>
              <a:rPr lang="es-CO" dirty="0"/>
              <a:t>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63FB7-CD98-4134-B208-84A93EEDAD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El </a:t>
            </a:r>
            <a:r>
              <a:rPr lang="es-CO" dirty="0" err="1"/>
              <a:t>vertex</a:t>
            </a:r>
            <a:r>
              <a:rPr lang="es-CO" dirty="0"/>
              <a:t> </a:t>
            </a:r>
            <a:r>
              <a:rPr lang="es-CO" dirty="0" err="1"/>
              <a:t>shader</a:t>
            </a:r>
            <a:r>
              <a:rPr lang="es-CO" dirty="0"/>
              <a:t> encarga de hacer operaciones por cada </a:t>
            </a:r>
            <a:r>
              <a:rPr lang="es-CO" dirty="0" err="1"/>
              <a:t>vertice</a:t>
            </a:r>
            <a:r>
              <a:rPr lang="es-CO" dirty="0"/>
              <a:t> que tengamos, en cambio el </a:t>
            </a:r>
            <a:r>
              <a:rPr lang="es-CO" dirty="0" err="1"/>
              <a:t>fragment</a:t>
            </a:r>
            <a:r>
              <a:rPr lang="es-CO" dirty="0"/>
              <a:t> </a:t>
            </a:r>
            <a:r>
              <a:rPr lang="es-CO" dirty="0" err="1"/>
              <a:t>shader</a:t>
            </a:r>
            <a:r>
              <a:rPr lang="es-CO" dirty="0"/>
              <a:t> se encarga de hacer operaciones por pixel, o mejor dicho por los fragmentos que resultan de nuestra geometría.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5755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31F4A-FF2B-4453-A607-1D2AC2139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¿Como escribir un </a:t>
            </a:r>
            <a:r>
              <a:rPr lang="es-CO" dirty="0" err="1"/>
              <a:t>shader</a:t>
            </a:r>
            <a:r>
              <a:rPr lang="es-CO" dirty="0"/>
              <a:t>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8B496-7EE4-4826-8F8E-780117803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800" dirty="0"/>
              <a:t>Para escribir un </a:t>
            </a:r>
            <a:r>
              <a:rPr lang="es-CO" sz="2800" dirty="0" err="1"/>
              <a:t>shader</a:t>
            </a:r>
            <a:r>
              <a:rPr lang="es-CO" sz="2800" dirty="0"/>
              <a:t> se utiliza GLSL que es un lenguaje de programación basado en C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02829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9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405673-34A5-461C-9041-29798E145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>
            <a:normAutofit/>
          </a:bodyPr>
          <a:lstStyle/>
          <a:p>
            <a:r>
              <a:rPr lang="es-CO" dirty="0">
                <a:solidFill>
                  <a:srgbClr val="FFFFFF"/>
                </a:solidFill>
              </a:rPr>
              <a:t>Ejemplo GLSL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3" name="Rectangle 13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15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8423D-308A-4155-BC39-3D3282079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2536031"/>
            <a:ext cx="3123783" cy="367193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CO">
                <a:solidFill>
                  <a:srgbClr val="FFFFFF"/>
                </a:solidFill>
              </a:rPr>
              <a:t>	</a:t>
            </a:r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6C44E1CD-609C-466F-9A3C-EC3D12CF26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0"/>
          <a:stretch/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5062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2E9084-605C-43E0-9FEA-E227A2575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>
            <a:normAutofit/>
          </a:bodyPr>
          <a:lstStyle/>
          <a:p>
            <a:r>
              <a:rPr lang="es-CO" dirty="0" err="1">
                <a:solidFill>
                  <a:srgbClr val="FFFFFF"/>
                </a:solidFill>
              </a:rPr>
              <a:t>Vertex</a:t>
            </a:r>
            <a:r>
              <a:rPr lang="es-CO" dirty="0">
                <a:solidFill>
                  <a:srgbClr val="FFFFFF"/>
                </a:solidFill>
              </a:rPr>
              <a:t> </a:t>
            </a:r>
            <a:r>
              <a:rPr lang="es-CO" dirty="0" err="1">
                <a:solidFill>
                  <a:srgbClr val="FFFFFF"/>
                </a:solidFill>
              </a:rPr>
              <a:t>shader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EF23E-0E8F-47B1-91B7-DFECA08EA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2536031"/>
            <a:ext cx="3123783" cy="3671936"/>
          </a:xfrm>
        </p:spPr>
        <p:txBody>
          <a:bodyPr anchor="t"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2451EF5-B1D9-454E-908A-5AC83560CA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0"/>
          <a:stretch/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9028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1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15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7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9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18B400-EECD-46E0-9AA5-48988A2E2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r>
              <a:rPr lang="es-CO" dirty="0" err="1">
                <a:solidFill>
                  <a:srgbClr val="FFFFFF"/>
                </a:solidFill>
              </a:rPr>
              <a:t>Fragment</a:t>
            </a:r>
            <a:r>
              <a:rPr lang="es-CO" dirty="0">
                <a:solidFill>
                  <a:srgbClr val="FFFFFF"/>
                </a:solidFill>
              </a:rPr>
              <a:t> </a:t>
            </a:r>
            <a:r>
              <a:rPr lang="es-CO" dirty="0" err="1">
                <a:solidFill>
                  <a:srgbClr val="FFFFFF"/>
                </a:solidFill>
              </a:rPr>
              <a:t>Shader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2BB5ECB4-4A81-4C26-A710-F4D905795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4D715AC-A801-4841-B2EB-CF57BE023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231" y="1174437"/>
            <a:ext cx="6831503" cy="449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6339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83577-3DA7-4E9C-BE9A-357EA7A2A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Paso 5 generar un </a:t>
            </a:r>
            <a:r>
              <a:rPr lang="es-CO" dirty="0" err="1"/>
              <a:t>shader</a:t>
            </a:r>
            <a:r>
              <a:rPr lang="es-CO" dirty="0"/>
              <a:t> </a:t>
            </a:r>
            <a:r>
              <a:rPr lang="es-CO" dirty="0" err="1"/>
              <a:t>program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198E-1282-4248-8F39-31B9E3A90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400" dirty="0"/>
              <a:t>Ya teniendo el código fuente de ambos </a:t>
            </a:r>
            <a:r>
              <a:rPr lang="es-CO" sz="2400" dirty="0" err="1"/>
              <a:t>shaders</a:t>
            </a:r>
            <a:r>
              <a:rPr lang="es-CO" sz="2400" dirty="0"/>
              <a:t> lo que tenemos que hacer es compilarlos, una vez compilados lo que debemos hacer es generar un </a:t>
            </a:r>
            <a:r>
              <a:rPr lang="es-CO" sz="2400" dirty="0" err="1"/>
              <a:t>shader</a:t>
            </a:r>
            <a:r>
              <a:rPr lang="es-CO" sz="2400" dirty="0"/>
              <a:t> </a:t>
            </a:r>
            <a:r>
              <a:rPr lang="es-CO" sz="2400" dirty="0" err="1"/>
              <a:t>program</a:t>
            </a:r>
            <a:r>
              <a:rPr lang="es-CO" sz="2400" dirty="0"/>
              <a:t> y </a:t>
            </a:r>
            <a:r>
              <a:rPr lang="es-CO" sz="2400" dirty="0" err="1"/>
              <a:t>linkear</a:t>
            </a:r>
            <a:r>
              <a:rPr lang="es-CO" sz="2400" dirty="0"/>
              <a:t> ambos </a:t>
            </a:r>
            <a:r>
              <a:rPr lang="es-CO" sz="2400" dirty="0" err="1"/>
              <a:t>shader</a:t>
            </a:r>
            <a:r>
              <a:rPr lang="es-CO" sz="2400" dirty="0"/>
              <a:t> a ese programa.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76218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4FCA2-8A80-4223-BEF6-6C391CC9C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Ejemplos de </a:t>
            </a:r>
            <a:r>
              <a:rPr lang="es-CO" dirty="0" err="1"/>
              <a:t>Opengl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796EE-4366-4AA2-AC47-63FB331A7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42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69FDC-D3B1-484D-A621-8EABEBFCA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Paso 6 generar gráficos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E2CF5-AF56-4895-A040-1A6794874A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2400" dirty="0"/>
              <a:t>Ya para ver nuestros resultados en la pantalla lo que tenemos que hacer es primero:</a:t>
            </a:r>
          </a:p>
          <a:p>
            <a:r>
              <a:rPr lang="es-CO" sz="2400" dirty="0"/>
              <a:t>Usar nuestro programa y VAO</a:t>
            </a:r>
          </a:p>
          <a:p>
            <a:r>
              <a:rPr lang="es-CO" sz="2400" dirty="0"/>
              <a:t>Hacer una llamada a OpenGL para dibujar nuestra geometría.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56972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87AEA2-AFEF-4978-BC4E-142D61796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b="0" kern="1200" cap="all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Todo lo visto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E0BD6-ACEA-41CE-AFD5-F7845E50E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1066800"/>
            <a:ext cx="3405015" cy="4724400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 cap="all">
                <a:solidFill>
                  <a:srgbClr val="FFFFFF"/>
                </a:solidFill>
              </a:rPr>
              <a:t>Ejemplo básico de generar gráficos en computador (Triangulo)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254666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34846-D6D4-4E14-B0FA-24149C55F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Que sigue…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6C7B8-35B7-4D6C-A4F8-45753BA55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sz="3200" dirty="0"/>
              <a:t>Generar texturas, </a:t>
            </a:r>
            <a:r>
              <a:rPr lang="es-CO" sz="3200" dirty="0" err="1"/>
              <a:t>shaders</a:t>
            </a:r>
            <a:r>
              <a:rPr lang="es-CO" sz="3200" dirty="0"/>
              <a:t>, cargar modelos, iluminación, optimización de renderización, etc.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113010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F71A3E-4359-48BE-B30A-62CA15043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3715" y="708498"/>
            <a:ext cx="7574507" cy="333005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 b="0" kern="12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Preguntas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6C7781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038257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019540-1104-4B12-9F83-45F586741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C47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89910E-B8F6-42BE-B41F-45D861A3D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771" y="1066800"/>
            <a:ext cx="5727760" cy="4724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b="0" kern="1200" cap="all" dirty="0" err="1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Contacto</a:t>
            </a:r>
            <a:r>
              <a:rPr lang="en-US" sz="6600" b="0" kern="1200" cap="all" dirty="0">
                <a:solidFill>
                  <a:srgbClr val="FFFFFF">
                    <a:alpha val="90000"/>
                  </a:srgbClr>
                </a:solidFill>
                <a:latin typeface="+mj-lt"/>
                <a:ea typeface="+mj-ea"/>
                <a:cs typeface="+mj-cs"/>
              </a:rPr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5D2F5-C04C-4847-9DE3-A4A8C6A76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5097" y="1066799"/>
            <a:ext cx="4953401" cy="4895461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800" cap="all" dirty="0" err="1">
                <a:solidFill>
                  <a:srgbClr val="FFFFFF"/>
                </a:solidFill>
              </a:rPr>
              <a:t>Correo</a:t>
            </a:r>
            <a:r>
              <a:rPr lang="en-US" sz="2800" cap="all" dirty="0">
                <a:solidFill>
                  <a:srgbClr val="FFFFFF"/>
                </a:solidFill>
              </a:rPr>
              <a:t>: </a:t>
            </a:r>
            <a:r>
              <a:rPr lang="en-US" sz="2000" cap="all" dirty="0">
                <a:solidFill>
                  <a:srgbClr val="FFFFFF"/>
                </a:solidFill>
              </a:rPr>
              <a:t>i.bermudezl@uniandes.edu.co</a:t>
            </a:r>
            <a:endParaRPr lang="en-US" sz="2800" cap="all" dirty="0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80CFD6-E44A-486A-9E73-D8D948F78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171433" y="3396996"/>
            <a:ext cx="3703320" cy="640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649970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16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7" name="Rectangle 18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539BD4-1F84-49FE-A7BE-A622AA0C1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9235" y="863695"/>
            <a:ext cx="3511233" cy="3779995"/>
          </a:xfrm>
          <a:ln>
            <a:noFill/>
          </a:ln>
          <a:effectLst>
            <a:glow rad="139700">
              <a:schemeClr val="accent1">
                <a:satMod val="175000"/>
                <a:alpha val="40000"/>
              </a:schemeClr>
            </a:glow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tx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Gracias</a:t>
            </a:r>
          </a:p>
        </p:txBody>
      </p:sp>
      <p:pic>
        <p:nvPicPr>
          <p:cNvPr id="28" name="Picture 4">
            <a:extLst>
              <a:ext uri="{FF2B5EF4-FFF2-40B4-BE49-F238E27FC236}">
                <a16:creationId xmlns:a16="http://schemas.microsoft.com/office/drawing/2014/main" id="{329CE449-47F3-4B94-880E-312C443776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24" r="16309" b="-1"/>
          <a:stretch/>
        </p:blipFill>
        <p:spPr>
          <a:xfrm>
            <a:off x="20" y="10"/>
            <a:ext cx="7537685" cy="6857990"/>
          </a:xfrm>
          <a:prstGeom prst="rect">
            <a:avLst/>
          </a:prstGeom>
          <a:effectLst>
            <a:glow rad="63500">
              <a:schemeClr val="accent1">
                <a:alpha val="40000"/>
              </a:schemeClr>
            </a:glow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47172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4" name="Rectangle 148">
            <a:extLst>
              <a:ext uri="{FF2B5EF4-FFF2-40B4-BE49-F238E27FC236}">
                <a16:creationId xmlns:a16="http://schemas.microsoft.com/office/drawing/2014/main" id="{E1750109-3B91-4506-B997-0CD8E35A1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D43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5" name="Rectangle 150">
            <a:extLst>
              <a:ext uri="{FF2B5EF4-FFF2-40B4-BE49-F238E27FC236}">
                <a16:creationId xmlns:a16="http://schemas.microsoft.com/office/drawing/2014/main" id="{E72D8D1B-59F6-4FF3-8547-9BBB6129F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Stellarium Icon (1024x) by wisys on DeviantArt">
            <a:extLst>
              <a:ext uri="{FF2B5EF4-FFF2-40B4-BE49-F238E27FC236}">
                <a16:creationId xmlns:a16="http://schemas.microsoft.com/office/drawing/2014/main" id="{AAA0F9FF-95C4-4146-8065-CADA0FA6B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5794" y="643467"/>
            <a:ext cx="2475653" cy="2475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6" name="Rectangle 152">
            <a:extLst>
              <a:ext uri="{FF2B5EF4-FFF2-40B4-BE49-F238E27FC236}">
                <a16:creationId xmlns:a16="http://schemas.microsoft.com/office/drawing/2014/main" id="{2C444748-5A8D-4B53-89FE-42B455DFA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487090"/>
            <a:ext cx="3588171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12" name="Picture 16" descr="3ds Max Full – 8logos | 3ds max, Autodesk 3ds max, 3ds max tutorials">
            <a:extLst>
              <a:ext uri="{FF2B5EF4-FFF2-40B4-BE49-F238E27FC236}">
                <a16:creationId xmlns:a16="http://schemas.microsoft.com/office/drawing/2014/main" id="{D2568D62-DBA2-4951-959B-C3C47DAE77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0722" y="650497"/>
            <a:ext cx="2474810" cy="246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7" name="Rectangle 154">
            <a:extLst>
              <a:ext uri="{FF2B5EF4-FFF2-40B4-BE49-F238E27FC236}">
                <a16:creationId xmlns:a16="http://schemas.microsoft.com/office/drawing/2014/main" id="{14044C96-7CFD-44DB-A579-D77B0D37C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5998" y="487090"/>
            <a:ext cx="3588174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Adobe Photoshop - Wikipedia, la enciclopedia libre">
            <a:extLst>
              <a:ext uri="{FF2B5EF4-FFF2-40B4-BE49-F238E27FC236}">
                <a16:creationId xmlns:a16="http://schemas.microsoft.com/office/drawing/2014/main" id="{CBB12456-A4B0-4E6C-8AD2-92EB2F267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677858" y="650497"/>
            <a:ext cx="2524222" cy="2468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8" name="Rectangle 156">
            <a:extLst>
              <a:ext uri="{FF2B5EF4-FFF2-40B4-BE49-F238E27FC236}">
                <a16:creationId xmlns:a16="http://schemas.microsoft.com/office/drawing/2014/main" id="{8FC8C21F-9484-4A71-ABFA-6C10682FA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8" name="Picture 12" descr="Logo — blender.org">
            <a:extLst>
              <a:ext uri="{FF2B5EF4-FFF2-40B4-BE49-F238E27FC236}">
                <a16:creationId xmlns:a16="http://schemas.microsoft.com/office/drawing/2014/main" id="{6AB1F54E-6556-41DE-8B9B-8528734D7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23442" y="3748194"/>
            <a:ext cx="1903157" cy="2471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9" name="Rectangle 158">
            <a:extLst>
              <a:ext uri="{FF2B5EF4-FFF2-40B4-BE49-F238E27FC236}">
                <a16:creationId xmlns:a16="http://schemas.microsoft.com/office/drawing/2014/main" id="{F4FFA271-A10A-4AC3-8F06-E3313A197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502" y="3603670"/>
            <a:ext cx="3601167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7F9FE375-3674-4B26-B67B-30AFAF78C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3610700"/>
            <a:ext cx="3588171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10" name="Picture 14" descr="autodesk-maya-logo | Applícate">
            <a:extLst>
              <a:ext uri="{FF2B5EF4-FFF2-40B4-BE49-F238E27FC236}">
                <a16:creationId xmlns:a16="http://schemas.microsoft.com/office/drawing/2014/main" id="{57E4B338-DE5C-4CEE-9B51-F998E48BF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05433" y="4484389"/>
            <a:ext cx="3217333" cy="1069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Trucos para aprender con Google Earth desde tu casa">
            <a:extLst>
              <a:ext uri="{FF2B5EF4-FFF2-40B4-BE49-F238E27FC236}">
                <a16:creationId xmlns:a16="http://schemas.microsoft.com/office/drawing/2014/main" id="{11B23155-FE32-4278-B2C4-6558F2ED0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13518" y="4072646"/>
            <a:ext cx="3252903" cy="1829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4410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47700"/>
            <a:ext cx="3703320" cy="57428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BC0CCA-7F18-47C2-91DC-96C2F3832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9643" y="1037967"/>
            <a:ext cx="3004939" cy="4709131"/>
          </a:xfrm>
        </p:spPr>
        <p:txBody>
          <a:bodyPr anchor="ctr">
            <a:normAutofit/>
          </a:bodyPr>
          <a:lstStyle/>
          <a:p>
            <a:r>
              <a:rPr lang="es-CO" dirty="0">
                <a:solidFill>
                  <a:srgbClr val="FFFEFF"/>
                </a:solidFill>
              </a:rPr>
              <a:t>Encuesta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930E8B-CABB-49C6-9609-F872BC0437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D211A8-7186-46C6-AC78-73F89CAA5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062204-EE69-489C-87C1-C1958C334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D045209-5966-42C5-9F0C-A4893F05D9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3578201"/>
              </p:ext>
            </p:extLst>
          </p:nvPr>
        </p:nvGraphicFramePr>
        <p:xfrm>
          <a:off x="486033" y="1037967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87E30C2B-80C7-4777-9D1C-9DE00D6689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869644"/>
              </p:ext>
            </p:extLst>
          </p:nvPr>
        </p:nvGraphicFramePr>
        <p:xfrm>
          <a:off x="476433" y="1041524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988903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19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B9C-C798-4C46-89F4-8465BF4E2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Usos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F66A6-C5E6-4D0D-B1CC-1CC955DB1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Videojuegos</a:t>
            </a:r>
          </a:p>
          <a:p>
            <a:r>
              <a:rPr lang="es-CO" dirty="0"/>
              <a:t>Simulación</a:t>
            </a:r>
          </a:p>
          <a:p>
            <a:r>
              <a:rPr lang="es-CO" dirty="0" err="1"/>
              <a:t>Visualizacion</a:t>
            </a:r>
            <a:r>
              <a:rPr lang="es-CO" dirty="0"/>
              <a:t> de modelos</a:t>
            </a:r>
          </a:p>
          <a:p>
            <a:r>
              <a:rPr lang="es-CO" dirty="0"/>
              <a:t>Programas de edición 3D/2D</a:t>
            </a:r>
          </a:p>
          <a:p>
            <a:r>
              <a:rPr lang="en-US" dirty="0"/>
              <a:t>Interfaces </a:t>
            </a:r>
            <a:r>
              <a:rPr lang="en-US" dirty="0" err="1"/>
              <a:t>graficas</a:t>
            </a:r>
            <a:endParaRPr lang="en-US" dirty="0"/>
          </a:p>
          <a:p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386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Rectangle 134">
            <a:extLst>
              <a:ext uri="{FF2B5EF4-FFF2-40B4-BE49-F238E27FC236}">
                <a16:creationId xmlns:a16="http://schemas.microsoft.com/office/drawing/2014/main" id="{35E47987-51DD-47D8-82CB-3239C10410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63" name="Rectangle 136">
            <a:extLst>
              <a:ext uri="{FF2B5EF4-FFF2-40B4-BE49-F238E27FC236}">
                <a16:creationId xmlns:a16="http://schemas.microsoft.com/office/drawing/2014/main" id="{343B51BC-A337-4FC1-8BEC-2C71D3B3F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64" name="Rectangle 138">
            <a:extLst>
              <a:ext uri="{FF2B5EF4-FFF2-40B4-BE49-F238E27FC236}">
                <a16:creationId xmlns:a16="http://schemas.microsoft.com/office/drawing/2014/main" id="{F06EB04D-98C2-4D74-86BC-1E95ECF55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65" name="Rectangle 140">
            <a:extLst>
              <a:ext uri="{FF2B5EF4-FFF2-40B4-BE49-F238E27FC236}">
                <a16:creationId xmlns:a16="http://schemas.microsoft.com/office/drawing/2014/main" id="{5FE21824-8381-405C-BDEF-3859DE644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66" name="Rectangle 142">
            <a:extLst>
              <a:ext uri="{FF2B5EF4-FFF2-40B4-BE49-F238E27FC236}">
                <a16:creationId xmlns:a16="http://schemas.microsoft.com/office/drawing/2014/main" id="{6EA7B49C-1DDA-4A36-B615-CCE52D7703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0349BF0E-90A2-447D-851A-A1C4FC5E5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911" y="638175"/>
            <a:ext cx="3682784" cy="575239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2D6DF-E76A-4E5A-9E23-7563160E9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218" y="1656292"/>
            <a:ext cx="3150659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Que otras APIs Graficas existen	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5B432A1A-7A25-4237-B64F-E0244D852B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371419D3-21C1-47D3-9BB6-2E08FCE816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99383C2D-F910-444C-AFBF-2A6C72EBA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8AC7279F-774B-48BD-8EC4-E7346A34A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2242" y="627940"/>
            <a:ext cx="3704425" cy="2837094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8" name="Picture 14" descr="DirectX 12 Ultimate abre el ray tracing a todas las plataformas y nos  prepara para un futuro más fotorrealista">
            <a:extLst>
              <a:ext uri="{FF2B5EF4-FFF2-40B4-BE49-F238E27FC236}">
                <a16:creationId xmlns:a16="http://schemas.microsoft.com/office/drawing/2014/main" id="{F9BE6514-FB10-4676-847D-05CF32707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11999" y="922428"/>
            <a:ext cx="3356919" cy="224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5" name="Rectangle 154">
            <a:extLst>
              <a:ext uri="{FF2B5EF4-FFF2-40B4-BE49-F238E27FC236}">
                <a16:creationId xmlns:a16="http://schemas.microsoft.com/office/drawing/2014/main" id="{7DDFE527-440F-4625-B425-54376B60C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2736" y="627940"/>
            <a:ext cx="3704425" cy="2847329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OpenGL ES - Wikipedia, la enciclopedia libre">
            <a:extLst>
              <a:ext uri="{FF2B5EF4-FFF2-40B4-BE49-F238E27FC236}">
                <a16:creationId xmlns:a16="http://schemas.microsoft.com/office/drawing/2014/main" id="{0E41E158-F1DE-4A38-BEE4-BA4ACD5CA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23232" y="1483599"/>
            <a:ext cx="3372551" cy="1118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7" name="Rectangle 156">
            <a:extLst>
              <a:ext uri="{FF2B5EF4-FFF2-40B4-BE49-F238E27FC236}">
                <a16:creationId xmlns:a16="http://schemas.microsoft.com/office/drawing/2014/main" id="{8C2E4842-085B-4316-A26B-BFB4CF21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0762" y="3572039"/>
            <a:ext cx="3704425" cy="2818526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6" name="Picture 12" descr="▷ OpenGL: qué es y para qué sirve | Mejor explicación 🥇">
            <a:extLst>
              <a:ext uri="{FF2B5EF4-FFF2-40B4-BE49-F238E27FC236}">
                <a16:creationId xmlns:a16="http://schemas.microsoft.com/office/drawing/2014/main" id="{C4E101D3-A9CE-4346-BBBF-72358DB075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11999" y="4041795"/>
            <a:ext cx="3356919" cy="1888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9" name="Rectangle 158">
            <a:extLst>
              <a:ext uri="{FF2B5EF4-FFF2-40B4-BE49-F238E27FC236}">
                <a16:creationId xmlns:a16="http://schemas.microsoft.com/office/drawing/2014/main" id="{E8015A85-E7C2-4028-A775-8B61DA2C2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53247" y="3572038"/>
            <a:ext cx="3704425" cy="2818526"/>
          </a:xfrm>
          <a:prstGeom prst="rect">
            <a:avLst/>
          </a:prstGeom>
          <a:solidFill>
            <a:srgbClr val="FFFFFF"/>
          </a:solidFill>
          <a:ln w="19050">
            <a:solidFill>
              <a:schemeClr val="accent4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La API Vulkan™ | AMD | AMD">
            <a:extLst>
              <a:ext uri="{FF2B5EF4-FFF2-40B4-BE49-F238E27FC236}">
                <a16:creationId xmlns:a16="http://schemas.microsoft.com/office/drawing/2014/main" id="{720F1AA0-5B11-4FCB-AC7E-463AAA5D36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23232" y="4315634"/>
            <a:ext cx="3372551" cy="1340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3938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00401440-1DC9-4C9E-A3BA-4DECEEB465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4" name="Picture 4" descr="Getting Explicit. How hard is Vulkan Really? - PDF Free Download">
            <a:extLst>
              <a:ext uri="{FF2B5EF4-FFF2-40B4-BE49-F238E27FC236}">
                <a16:creationId xmlns:a16="http://schemas.microsoft.com/office/drawing/2014/main" id="{E4DB81EA-B234-40E2-B357-ABA36320E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13752" y="447234"/>
            <a:ext cx="5168948" cy="3450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59623"/>
            <a:ext cx="11303626" cy="20511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2533D1-DA4F-4C4B-83F3-CE04F4BB0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600" y="4596992"/>
            <a:ext cx="3353432" cy="1607013"/>
          </a:xfrm>
        </p:spPr>
        <p:txBody>
          <a:bodyPr anchor="ctr">
            <a:normAutofit/>
          </a:bodyPr>
          <a:lstStyle/>
          <a:p>
            <a:r>
              <a:rPr lang="es-CO">
                <a:solidFill>
                  <a:srgbClr val="FFFFFF"/>
                </a:solidFill>
              </a:rPr>
              <a:t>Tendencia actual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716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Univers Condensed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Univers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880</Words>
  <Application>Microsoft Office PowerPoint</Application>
  <PresentationFormat>Widescreen</PresentationFormat>
  <Paragraphs>95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Gill Sans MT</vt:lpstr>
      <vt:lpstr>Univers</vt:lpstr>
      <vt:lpstr>Univers Condensed</vt:lpstr>
      <vt:lpstr>Wingdings 2</vt:lpstr>
      <vt:lpstr>DividendVTI</vt:lpstr>
      <vt:lpstr>Introduccion a Opengl y computacion  grafica</vt:lpstr>
      <vt:lpstr>¿Qué ES Opengl?</vt:lpstr>
      <vt:lpstr>Origenes y evolución de gráficos(Juegos)</vt:lpstr>
      <vt:lpstr>Ejemplos de Opengl</vt:lpstr>
      <vt:lpstr>PowerPoint Presentation</vt:lpstr>
      <vt:lpstr>Encuesta</vt:lpstr>
      <vt:lpstr>Usos </vt:lpstr>
      <vt:lpstr>Que otras APIs Graficas existen </vt:lpstr>
      <vt:lpstr>Tendencia actual</vt:lpstr>
      <vt:lpstr>APIS de hpc (high performance computing)</vt:lpstr>
      <vt:lpstr>¿Como funciona opengl?</vt:lpstr>
      <vt:lpstr>Viejo vs opengl moderno</vt:lpstr>
      <vt:lpstr>Opengl como maquina de estado finito </vt:lpstr>
      <vt:lpstr>Opengl pipeline</vt:lpstr>
      <vt:lpstr>Especificacion de los vértices (Geometría)</vt:lpstr>
      <vt:lpstr>¿Que coordenadas maneja opengl?</vt:lpstr>
      <vt:lpstr>Sistema de coordenadas</vt:lpstr>
      <vt:lpstr>¿Qué triangulo vamos a generar?</vt:lpstr>
      <vt:lpstr>Que color va a tener nuestro fondo y nuestro triangulo</vt:lpstr>
      <vt:lpstr>¿Qué es necesario para empezar?</vt:lpstr>
      <vt:lpstr>Recomendaciones personales</vt:lpstr>
      <vt:lpstr>Otras recomendaciones</vt:lpstr>
      <vt:lpstr>Quick bits</vt:lpstr>
      <vt:lpstr>Primero tenemos que generar una ventana en la cual mostrar gráficos</vt:lpstr>
      <vt:lpstr>PowerPoint Presentation</vt:lpstr>
      <vt:lpstr>Lo siguiente que tenemos que hacer es crear un contexto para llamar a las funciones de opengl</vt:lpstr>
      <vt:lpstr>PowerPoint Presentation</vt:lpstr>
      <vt:lpstr>Paso 1 Generar geometría</vt:lpstr>
      <vt:lpstr>Paso 2 Generar un buffer y poner nuestra información ahí</vt:lpstr>
      <vt:lpstr>Paso 3 Especificar como esta organizados nuestros datos</vt:lpstr>
      <vt:lpstr>Paso 4 generar nuestros shaders</vt:lpstr>
      <vt:lpstr>¿Qué es un shader?</vt:lpstr>
      <vt:lpstr>Un shader es un programa que se ejecuta en la GPU. </vt:lpstr>
      <vt:lpstr>Vertex Shader y fragment shader </vt:lpstr>
      <vt:lpstr>¿Como escribir un shader?</vt:lpstr>
      <vt:lpstr>Ejemplo GLSL</vt:lpstr>
      <vt:lpstr>Vertex shader</vt:lpstr>
      <vt:lpstr>Fragment Shader</vt:lpstr>
      <vt:lpstr>Paso 5 generar un shader program</vt:lpstr>
      <vt:lpstr>Paso 6 generar gráficos </vt:lpstr>
      <vt:lpstr>Todo lo visto </vt:lpstr>
      <vt:lpstr>Que sigue… </vt:lpstr>
      <vt:lpstr>Preguntas</vt:lpstr>
      <vt:lpstr>Contacto 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Introduccion a Opengl y computacion  grafica</dc:title>
  <dc:creator>Isaac</dc:creator>
  <cp:lastModifiedBy>Isaac</cp:lastModifiedBy>
  <cp:revision>2</cp:revision>
  <dcterms:created xsi:type="dcterms:W3CDTF">2020-10-26T01:51:56Z</dcterms:created>
  <dcterms:modified xsi:type="dcterms:W3CDTF">2020-10-26T02:51:28Z</dcterms:modified>
</cp:coreProperties>
</file>

<file path=docProps/thumbnail.jpeg>
</file>